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7" r:id="rId2"/>
    <p:sldId id="333" r:id="rId3"/>
    <p:sldId id="331" r:id="rId4"/>
    <p:sldId id="332" r:id="rId5"/>
    <p:sldId id="337" r:id="rId6"/>
    <p:sldId id="330" r:id="rId7"/>
    <p:sldId id="338" r:id="rId8"/>
    <p:sldId id="339" r:id="rId9"/>
    <p:sldId id="340" r:id="rId10"/>
    <p:sldId id="341" r:id="rId11"/>
    <p:sldId id="342" r:id="rId12"/>
    <p:sldId id="262" r:id="rId13"/>
    <p:sldId id="273" r:id="rId14"/>
    <p:sldId id="259" r:id="rId15"/>
    <p:sldId id="303" r:id="rId16"/>
    <p:sldId id="304" r:id="rId17"/>
    <p:sldId id="272" r:id="rId18"/>
    <p:sldId id="310" r:id="rId19"/>
    <p:sldId id="264" r:id="rId20"/>
    <p:sldId id="316" r:id="rId21"/>
    <p:sldId id="311" r:id="rId22"/>
    <p:sldId id="318" r:id="rId23"/>
    <p:sldId id="317" r:id="rId24"/>
    <p:sldId id="312" r:id="rId25"/>
    <p:sldId id="313" r:id="rId26"/>
    <p:sldId id="314" r:id="rId27"/>
    <p:sldId id="336" r:id="rId28"/>
    <p:sldId id="319" r:id="rId29"/>
    <p:sldId id="320" r:id="rId30"/>
    <p:sldId id="335" r:id="rId31"/>
    <p:sldId id="323" r:id="rId32"/>
    <p:sldId id="322" r:id="rId33"/>
    <p:sldId id="324" r:id="rId34"/>
    <p:sldId id="329" r:id="rId35"/>
    <p:sldId id="325" r:id="rId36"/>
    <p:sldId id="334" r:id="rId37"/>
    <p:sldId id="327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06b7225eb587c203" providerId="Windows Live"/>
      </p:ext>
    </p:extLst>
  </p:cmAuthor>
  <p:cmAuthor id="2" name="김초명" initials="김" lastIdx="1" clrIdx="1">
    <p:extLst>
      <p:ext uri="{19B8F6BF-5375-455C-9EA6-DF929625EA0E}">
        <p15:presenceInfo xmlns:p15="http://schemas.microsoft.com/office/powerpoint/2012/main" userId="김초명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0A355"/>
    <a:srgbClr val="000000"/>
    <a:srgbClr val="96507D"/>
    <a:srgbClr val="DAC99A"/>
    <a:srgbClr val="FFE7A3"/>
    <a:srgbClr val="0A326F"/>
    <a:srgbClr val="A40E17"/>
    <a:srgbClr val="FFFFFF"/>
    <a:srgbClr val="E9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42" autoAdjust="0"/>
    <p:restoredTop sz="96327" autoAdjust="0"/>
  </p:normalViewPr>
  <p:slideViewPr>
    <p:cSldViewPr snapToGrid="0">
      <p:cViewPr>
        <p:scale>
          <a:sx n="76" d="100"/>
          <a:sy n="76" d="100"/>
        </p:scale>
        <p:origin x="480" y="16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91A566-B880-4151-B8A3-71D2E77BD0B9}" type="datetimeFigureOut">
              <a:rPr lang="ko-KR" altLang="en-US" smtClean="0"/>
              <a:t>2021. 11. 29.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978103-974A-4C9A-AE61-26CBC19B5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733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978103-974A-4C9A-AE61-26CBC19B548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6136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978103-974A-4C9A-AE61-26CBC19B548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833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978103-974A-4C9A-AE61-26CBC19B548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4111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긍정리뷰는 리뷰점수의 평균값에서 최대값으로 구간을 지정하여 리뷰를 </a:t>
            </a:r>
            <a:r>
              <a:rPr lang="ko-KR" altLang="en-US" dirty="0" err="1"/>
              <a:t>추추출하여</a:t>
            </a:r>
            <a:r>
              <a:rPr lang="ko-KR" altLang="en-US" dirty="0"/>
              <a:t> 분석</a:t>
            </a:r>
            <a:endParaRPr lang="en-US" altLang="ko-KR" dirty="0"/>
          </a:p>
          <a:p>
            <a:r>
              <a:rPr lang="ko-KR" altLang="en-US" dirty="0"/>
              <a:t>부정리뷰는 </a:t>
            </a:r>
            <a:r>
              <a:rPr lang="en-US" altLang="ko-KR" dirty="0"/>
              <a:t>¼</a:t>
            </a:r>
            <a:r>
              <a:rPr lang="ko-KR" altLang="en-US" dirty="0"/>
              <a:t>분기에서 </a:t>
            </a:r>
            <a:r>
              <a:rPr lang="en-US" altLang="ko-KR" dirty="0"/>
              <a:t>outlier</a:t>
            </a:r>
            <a:r>
              <a:rPr lang="ko-KR" altLang="en-US" dirty="0"/>
              <a:t>까지를 추출해서 분석</a:t>
            </a:r>
            <a:r>
              <a:rPr lang="en-US" altLang="ko-KR" dirty="0"/>
              <a:t>, ****</a:t>
            </a:r>
            <a:r>
              <a:rPr lang="ko-KR" altLang="en-US" dirty="0"/>
              <a:t>리뷰가 부족하기 때문에 긍정리뷰에서 진행했던 </a:t>
            </a:r>
            <a:r>
              <a:rPr lang="ko-KR" altLang="en-US" dirty="0" err="1"/>
              <a:t>워드클라우드와</a:t>
            </a:r>
            <a:r>
              <a:rPr lang="ko-KR" altLang="en-US" dirty="0"/>
              <a:t> 네트워크 분석이 진행되지 못함</a:t>
            </a:r>
            <a:r>
              <a:rPr lang="en-US" altLang="ko-KR" dirty="0"/>
              <a:t>****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978103-974A-4C9A-AE61-26CBC19B548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651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긍정리뷰는 리뷰점수의 평균값에서 최대값으로 구간을 지정하여 리뷰를 </a:t>
            </a:r>
            <a:r>
              <a:rPr lang="ko-KR" altLang="en-US" dirty="0" err="1"/>
              <a:t>추추출하여</a:t>
            </a:r>
            <a:r>
              <a:rPr lang="ko-KR" altLang="en-US" dirty="0"/>
              <a:t> 분석</a:t>
            </a:r>
            <a:endParaRPr lang="en-US" altLang="ko-KR" dirty="0"/>
          </a:p>
          <a:p>
            <a:r>
              <a:rPr lang="ko-KR" altLang="en-US" dirty="0"/>
              <a:t>부정리뷰는 </a:t>
            </a:r>
            <a:r>
              <a:rPr lang="en-US" altLang="ko-KR" dirty="0"/>
              <a:t>¼</a:t>
            </a:r>
            <a:r>
              <a:rPr lang="ko-KR" altLang="en-US" dirty="0"/>
              <a:t>분기에서 </a:t>
            </a:r>
            <a:r>
              <a:rPr lang="en-US" altLang="ko-KR" dirty="0"/>
              <a:t>outlier</a:t>
            </a:r>
            <a:r>
              <a:rPr lang="ko-KR" altLang="en-US" dirty="0"/>
              <a:t>까지를 추출해서 분석</a:t>
            </a:r>
            <a:r>
              <a:rPr lang="en-US" altLang="ko-KR" dirty="0"/>
              <a:t>, ****</a:t>
            </a:r>
            <a:r>
              <a:rPr lang="ko-KR" altLang="en-US" dirty="0"/>
              <a:t>리뷰가 부족하기 때문에 긍정리뷰에서 진행했던 </a:t>
            </a:r>
            <a:r>
              <a:rPr lang="ko-KR" altLang="en-US" dirty="0" err="1"/>
              <a:t>워드클라우드와</a:t>
            </a:r>
            <a:r>
              <a:rPr lang="ko-KR" altLang="en-US" dirty="0"/>
              <a:t> 네트워크 분석이 진행되지 못함</a:t>
            </a:r>
            <a:r>
              <a:rPr lang="en-US" altLang="ko-KR" dirty="0"/>
              <a:t>****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978103-974A-4C9A-AE61-26CBC19B548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1712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\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978103-974A-4C9A-AE61-26CBC19B548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360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긍정리뷰는 리뷰점수의 평균값에서 최대값으로 구간을 지정하여 리뷰를 </a:t>
            </a:r>
            <a:r>
              <a:rPr lang="ko-KR" altLang="en-US" dirty="0" err="1"/>
              <a:t>추추출하여</a:t>
            </a:r>
            <a:r>
              <a:rPr lang="ko-KR" altLang="en-US" dirty="0"/>
              <a:t> 분석</a:t>
            </a:r>
            <a:endParaRPr lang="en-US" altLang="ko-KR" dirty="0"/>
          </a:p>
          <a:p>
            <a:r>
              <a:rPr lang="ko-KR" altLang="en-US" dirty="0"/>
              <a:t>부정리뷰는 </a:t>
            </a:r>
            <a:r>
              <a:rPr lang="en-US" altLang="ko-KR" dirty="0"/>
              <a:t>¼</a:t>
            </a:r>
            <a:r>
              <a:rPr lang="ko-KR" altLang="en-US" dirty="0"/>
              <a:t>분기에서 </a:t>
            </a:r>
            <a:r>
              <a:rPr lang="en-US" altLang="ko-KR" dirty="0"/>
              <a:t>outlier</a:t>
            </a:r>
            <a:r>
              <a:rPr lang="ko-KR" altLang="en-US" dirty="0"/>
              <a:t>까지를 추출해서 분석</a:t>
            </a:r>
            <a:r>
              <a:rPr lang="en-US" altLang="ko-KR" dirty="0"/>
              <a:t>, ****</a:t>
            </a:r>
            <a:r>
              <a:rPr lang="ko-KR" altLang="en-US" dirty="0"/>
              <a:t>리뷰가 부족하기 때문에 긍정리뷰에서 진행했던 </a:t>
            </a:r>
            <a:r>
              <a:rPr lang="ko-KR" altLang="en-US" dirty="0" err="1"/>
              <a:t>워드클라우드와</a:t>
            </a:r>
            <a:r>
              <a:rPr lang="ko-KR" altLang="en-US" dirty="0"/>
              <a:t> 네트워크 분석이 진행되지 못함</a:t>
            </a:r>
            <a:r>
              <a:rPr lang="en-US" altLang="ko-KR" dirty="0"/>
              <a:t>****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978103-974A-4C9A-AE61-26CBC19B548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4557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긍정리뷰는 리뷰점수의 평균값에서 최대값으로 구간을 지정하여 리뷰를 </a:t>
            </a:r>
            <a:r>
              <a:rPr lang="ko-KR" altLang="en-US" dirty="0" err="1"/>
              <a:t>추추출하여</a:t>
            </a:r>
            <a:r>
              <a:rPr lang="ko-KR" altLang="en-US" dirty="0"/>
              <a:t> 분석</a:t>
            </a:r>
            <a:endParaRPr lang="en-US" altLang="ko-KR" dirty="0"/>
          </a:p>
          <a:p>
            <a:r>
              <a:rPr lang="ko-KR" altLang="en-US" dirty="0"/>
              <a:t>부정리뷰는 </a:t>
            </a:r>
            <a:r>
              <a:rPr lang="en-US" altLang="ko-KR" dirty="0"/>
              <a:t>¼</a:t>
            </a:r>
            <a:r>
              <a:rPr lang="ko-KR" altLang="en-US" dirty="0"/>
              <a:t>분기에서 </a:t>
            </a:r>
            <a:r>
              <a:rPr lang="en-US" altLang="ko-KR" dirty="0"/>
              <a:t>outlier</a:t>
            </a:r>
            <a:r>
              <a:rPr lang="ko-KR" altLang="en-US" dirty="0"/>
              <a:t>까지를 추출해서 분석</a:t>
            </a:r>
            <a:r>
              <a:rPr lang="en-US" altLang="ko-KR" dirty="0"/>
              <a:t>, ****</a:t>
            </a:r>
            <a:r>
              <a:rPr lang="ko-KR" altLang="en-US" dirty="0"/>
              <a:t>리뷰가 부족하기 때문에 긍정리뷰에서 진행했던 </a:t>
            </a:r>
            <a:r>
              <a:rPr lang="ko-KR" altLang="en-US" dirty="0" err="1"/>
              <a:t>워드클라우드와</a:t>
            </a:r>
            <a:r>
              <a:rPr lang="ko-KR" altLang="en-US" dirty="0"/>
              <a:t> 네트워크 분석이 진행되지 못함</a:t>
            </a:r>
            <a:r>
              <a:rPr lang="en-US" altLang="ko-KR" dirty="0"/>
              <a:t>****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978103-974A-4C9A-AE61-26CBC19B548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6535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긍정리뷰는 리뷰점수의 평균값에서 최대값으로 구간을 지정하여 리뷰를 </a:t>
            </a:r>
            <a:r>
              <a:rPr lang="ko-KR" altLang="en-US" dirty="0" err="1"/>
              <a:t>추추출하여</a:t>
            </a:r>
            <a:r>
              <a:rPr lang="ko-KR" altLang="en-US" dirty="0"/>
              <a:t> 분석</a:t>
            </a:r>
            <a:endParaRPr lang="en-US" altLang="ko-KR" dirty="0"/>
          </a:p>
          <a:p>
            <a:r>
              <a:rPr lang="ko-KR" altLang="en-US" dirty="0"/>
              <a:t>부정리뷰는 </a:t>
            </a:r>
            <a:r>
              <a:rPr lang="en-US" altLang="ko-KR" dirty="0"/>
              <a:t>¼</a:t>
            </a:r>
            <a:r>
              <a:rPr lang="ko-KR" altLang="en-US" dirty="0"/>
              <a:t>분기에서 </a:t>
            </a:r>
            <a:r>
              <a:rPr lang="en-US" altLang="ko-KR" dirty="0"/>
              <a:t>outlier</a:t>
            </a:r>
            <a:r>
              <a:rPr lang="ko-KR" altLang="en-US" dirty="0"/>
              <a:t>까지를 추출해서 분석</a:t>
            </a:r>
            <a:r>
              <a:rPr lang="en-US" altLang="ko-KR" dirty="0"/>
              <a:t>, ****</a:t>
            </a:r>
            <a:r>
              <a:rPr lang="ko-KR" altLang="en-US" dirty="0"/>
              <a:t>리뷰가 부족하기 때문에 긍정리뷰에서 진행했던 </a:t>
            </a:r>
            <a:r>
              <a:rPr lang="ko-KR" altLang="en-US" dirty="0" err="1"/>
              <a:t>워드클라우드와</a:t>
            </a:r>
            <a:r>
              <a:rPr lang="ko-KR" altLang="en-US" dirty="0"/>
              <a:t> 네트워크 분석이 진행되지 못함</a:t>
            </a:r>
            <a:r>
              <a:rPr lang="en-US" altLang="ko-KR" dirty="0"/>
              <a:t>****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978103-974A-4C9A-AE61-26CBC19B548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5394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긍정리뷰는 리뷰점수의 평균값에서 최대값으로 구간을 지정하여 리뷰를 </a:t>
            </a:r>
            <a:r>
              <a:rPr lang="ko-KR" altLang="en-US" dirty="0" err="1"/>
              <a:t>추추출하여</a:t>
            </a:r>
            <a:r>
              <a:rPr lang="ko-KR" altLang="en-US" dirty="0"/>
              <a:t> 분석</a:t>
            </a:r>
            <a:endParaRPr lang="en-US" altLang="ko-KR" dirty="0"/>
          </a:p>
          <a:p>
            <a:r>
              <a:rPr lang="ko-KR" altLang="en-US" dirty="0"/>
              <a:t>부정리뷰는 </a:t>
            </a:r>
            <a:r>
              <a:rPr lang="en-US" altLang="ko-KR" dirty="0"/>
              <a:t>¼</a:t>
            </a:r>
            <a:r>
              <a:rPr lang="ko-KR" altLang="en-US" dirty="0"/>
              <a:t>분기에서 </a:t>
            </a:r>
            <a:r>
              <a:rPr lang="en-US" altLang="ko-KR" dirty="0"/>
              <a:t>outlier</a:t>
            </a:r>
            <a:r>
              <a:rPr lang="ko-KR" altLang="en-US" dirty="0"/>
              <a:t>까지를 추출해서 분석</a:t>
            </a:r>
            <a:r>
              <a:rPr lang="en-US" altLang="ko-KR" dirty="0"/>
              <a:t>, ****</a:t>
            </a:r>
            <a:r>
              <a:rPr lang="ko-KR" altLang="en-US" dirty="0"/>
              <a:t>리뷰가 부족하기 때문에 긍정리뷰에서 진행했던 </a:t>
            </a:r>
            <a:r>
              <a:rPr lang="ko-KR" altLang="en-US" dirty="0" err="1"/>
              <a:t>워드클라우드와</a:t>
            </a:r>
            <a:r>
              <a:rPr lang="ko-KR" altLang="en-US" dirty="0"/>
              <a:t> 네트워크 분석이 진행되지 못함</a:t>
            </a:r>
            <a:r>
              <a:rPr lang="en-US" altLang="ko-KR" dirty="0"/>
              <a:t>****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978103-974A-4C9A-AE61-26CBC19B548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2769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긍정리뷰는 리뷰점수의 평균값에서 최대값으로 구간을 지정하여 리뷰를 </a:t>
            </a:r>
            <a:r>
              <a:rPr lang="ko-KR" altLang="en-US" dirty="0" err="1"/>
              <a:t>추추출하여</a:t>
            </a:r>
            <a:r>
              <a:rPr lang="ko-KR" altLang="en-US" dirty="0"/>
              <a:t> 분석</a:t>
            </a:r>
            <a:endParaRPr lang="en-US" altLang="ko-KR" dirty="0"/>
          </a:p>
          <a:p>
            <a:r>
              <a:rPr lang="ko-KR" altLang="en-US" dirty="0"/>
              <a:t>부정리뷰는 </a:t>
            </a:r>
            <a:r>
              <a:rPr lang="en-US" altLang="ko-KR" dirty="0"/>
              <a:t>¼</a:t>
            </a:r>
            <a:r>
              <a:rPr lang="ko-KR" altLang="en-US" dirty="0"/>
              <a:t>분기에서 </a:t>
            </a:r>
            <a:r>
              <a:rPr lang="en-US" altLang="ko-KR" dirty="0"/>
              <a:t>outlier</a:t>
            </a:r>
            <a:r>
              <a:rPr lang="ko-KR" altLang="en-US" dirty="0"/>
              <a:t>까지를 추출해서 분석</a:t>
            </a:r>
            <a:r>
              <a:rPr lang="en-US" altLang="ko-KR" dirty="0"/>
              <a:t>, ****</a:t>
            </a:r>
            <a:r>
              <a:rPr lang="ko-KR" altLang="en-US" dirty="0"/>
              <a:t>리뷰가 부족하기 때문에 긍정리뷰에서 진행했던 </a:t>
            </a:r>
            <a:r>
              <a:rPr lang="ko-KR" altLang="en-US" dirty="0" err="1"/>
              <a:t>워드클라우드와</a:t>
            </a:r>
            <a:r>
              <a:rPr lang="ko-KR" altLang="en-US" dirty="0"/>
              <a:t> 네트워크 분석이 진행되지 못함</a:t>
            </a:r>
            <a:r>
              <a:rPr lang="en-US" altLang="ko-KR" dirty="0"/>
              <a:t>****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978103-974A-4C9A-AE61-26CBC19B548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175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978103-974A-4C9A-AE61-26CBC19B548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477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긍정리뷰는 리뷰점수의 평균값에서 최대값으로 구간을 지정하여 리뷰를 </a:t>
            </a:r>
            <a:r>
              <a:rPr lang="ko-KR" altLang="en-US" dirty="0" err="1"/>
              <a:t>추추출하여</a:t>
            </a:r>
            <a:r>
              <a:rPr lang="ko-KR" altLang="en-US" dirty="0"/>
              <a:t> 분석</a:t>
            </a:r>
            <a:endParaRPr lang="en-US" altLang="ko-KR" dirty="0"/>
          </a:p>
          <a:p>
            <a:r>
              <a:rPr lang="ko-KR" altLang="en-US" dirty="0"/>
              <a:t>부정리뷰는 </a:t>
            </a:r>
            <a:r>
              <a:rPr lang="en-US" altLang="ko-KR" dirty="0"/>
              <a:t>¼</a:t>
            </a:r>
            <a:r>
              <a:rPr lang="ko-KR" altLang="en-US" dirty="0"/>
              <a:t>분기에서 </a:t>
            </a:r>
            <a:r>
              <a:rPr lang="en-US" altLang="ko-KR" dirty="0"/>
              <a:t>outlier</a:t>
            </a:r>
            <a:r>
              <a:rPr lang="ko-KR" altLang="en-US" dirty="0"/>
              <a:t>까지를 추출해서 분석</a:t>
            </a:r>
            <a:r>
              <a:rPr lang="en-US" altLang="ko-KR" dirty="0"/>
              <a:t>, ****</a:t>
            </a:r>
            <a:r>
              <a:rPr lang="ko-KR" altLang="en-US" dirty="0"/>
              <a:t>리뷰가 부족하기 때문에 긍정리뷰에서 진행했던 </a:t>
            </a:r>
            <a:r>
              <a:rPr lang="ko-KR" altLang="en-US" dirty="0" err="1"/>
              <a:t>워드클라우드와</a:t>
            </a:r>
            <a:r>
              <a:rPr lang="ko-KR" altLang="en-US" dirty="0"/>
              <a:t> 네트워크 분석이 진행되지 못함</a:t>
            </a:r>
            <a:r>
              <a:rPr lang="en-US" altLang="ko-KR" dirty="0"/>
              <a:t>****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978103-974A-4C9A-AE61-26CBC19B548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792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긍정리뷰는 리뷰점수의 평균값에서 최대값으로 구간을 지정하여 리뷰를 </a:t>
            </a:r>
            <a:r>
              <a:rPr lang="ko-KR" altLang="en-US" dirty="0" err="1"/>
              <a:t>추추출하여</a:t>
            </a:r>
            <a:r>
              <a:rPr lang="ko-KR" altLang="en-US" dirty="0"/>
              <a:t> 분석</a:t>
            </a:r>
            <a:endParaRPr lang="en-US" altLang="ko-KR" dirty="0"/>
          </a:p>
          <a:p>
            <a:r>
              <a:rPr lang="ko-KR" altLang="en-US" dirty="0"/>
              <a:t>부정리뷰는 </a:t>
            </a:r>
            <a:r>
              <a:rPr lang="en-US" altLang="ko-KR" dirty="0"/>
              <a:t>¼</a:t>
            </a:r>
            <a:r>
              <a:rPr lang="ko-KR" altLang="en-US" dirty="0"/>
              <a:t>분기에서 </a:t>
            </a:r>
            <a:r>
              <a:rPr lang="en-US" altLang="ko-KR" dirty="0"/>
              <a:t>outlier</a:t>
            </a:r>
            <a:r>
              <a:rPr lang="ko-KR" altLang="en-US" dirty="0"/>
              <a:t>까지를 추출해서 분석</a:t>
            </a:r>
            <a:r>
              <a:rPr lang="en-US" altLang="ko-KR" dirty="0"/>
              <a:t>, ****</a:t>
            </a:r>
            <a:r>
              <a:rPr lang="ko-KR" altLang="en-US" dirty="0"/>
              <a:t>리뷰가 부족하기 때문에 긍정리뷰에서 진행했던 </a:t>
            </a:r>
            <a:r>
              <a:rPr lang="ko-KR" altLang="en-US" dirty="0" err="1"/>
              <a:t>워드클라우드와</a:t>
            </a:r>
            <a:r>
              <a:rPr lang="ko-KR" altLang="en-US" dirty="0"/>
              <a:t> 네트워크 분석이 진행되지 못함</a:t>
            </a:r>
            <a:r>
              <a:rPr lang="en-US" altLang="ko-KR" dirty="0"/>
              <a:t>****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978103-974A-4C9A-AE61-26CBC19B548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4624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\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978103-974A-4C9A-AE61-26CBC19B548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3490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긍정리뷰는 리뷰점수의 평균값에서 최대값으로 구간을 지정하여 리뷰를 </a:t>
            </a:r>
            <a:r>
              <a:rPr lang="ko-KR" altLang="en-US" dirty="0" err="1"/>
              <a:t>추추출하여</a:t>
            </a:r>
            <a:r>
              <a:rPr lang="ko-KR" altLang="en-US" dirty="0"/>
              <a:t> 분석</a:t>
            </a:r>
            <a:endParaRPr lang="en-US" altLang="ko-KR" dirty="0"/>
          </a:p>
          <a:p>
            <a:r>
              <a:rPr lang="ko-KR" altLang="en-US" dirty="0"/>
              <a:t>부정리뷰는 </a:t>
            </a:r>
            <a:r>
              <a:rPr lang="en-US" altLang="ko-KR" dirty="0"/>
              <a:t>¼</a:t>
            </a:r>
            <a:r>
              <a:rPr lang="ko-KR" altLang="en-US" dirty="0"/>
              <a:t>분기에서 </a:t>
            </a:r>
            <a:r>
              <a:rPr lang="en-US" altLang="ko-KR" dirty="0"/>
              <a:t>outlier</a:t>
            </a:r>
            <a:r>
              <a:rPr lang="ko-KR" altLang="en-US" dirty="0"/>
              <a:t>까지를 추출해서 분석</a:t>
            </a:r>
            <a:r>
              <a:rPr lang="en-US" altLang="ko-KR" dirty="0"/>
              <a:t>, ****</a:t>
            </a:r>
            <a:r>
              <a:rPr lang="ko-KR" altLang="en-US" dirty="0"/>
              <a:t>리뷰가 부족하기 때문에 긍정리뷰에서 진행했던 </a:t>
            </a:r>
            <a:r>
              <a:rPr lang="ko-KR" altLang="en-US" dirty="0" err="1"/>
              <a:t>워드클라우드와</a:t>
            </a:r>
            <a:r>
              <a:rPr lang="ko-KR" altLang="en-US" dirty="0"/>
              <a:t> 네트워크 분석이 진행되지 못함</a:t>
            </a:r>
            <a:r>
              <a:rPr lang="en-US" altLang="ko-KR" dirty="0"/>
              <a:t>****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978103-974A-4C9A-AE61-26CBC19B548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0773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긍정리뷰는 리뷰점수의 평균값에서 최대값으로 구간을 지정하여 리뷰를 </a:t>
            </a:r>
            <a:r>
              <a:rPr lang="ko-KR" altLang="en-US" dirty="0" err="1"/>
              <a:t>추추출하여</a:t>
            </a:r>
            <a:r>
              <a:rPr lang="ko-KR" altLang="en-US" dirty="0"/>
              <a:t> 분석</a:t>
            </a:r>
            <a:endParaRPr lang="en-US" altLang="ko-KR" dirty="0"/>
          </a:p>
          <a:p>
            <a:r>
              <a:rPr lang="ko-KR" altLang="en-US" dirty="0"/>
              <a:t>부정리뷰는 </a:t>
            </a:r>
            <a:r>
              <a:rPr lang="en-US" altLang="ko-KR" dirty="0"/>
              <a:t>¼</a:t>
            </a:r>
            <a:r>
              <a:rPr lang="ko-KR" altLang="en-US" dirty="0"/>
              <a:t>분기에서 </a:t>
            </a:r>
            <a:r>
              <a:rPr lang="en-US" altLang="ko-KR" dirty="0"/>
              <a:t>outlier</a:t>
            </a:r>
            <a:r>
              <a:rPr lang="ko-KR" altLang="en-US" dirty="0"/>
              <a:t>까지를 추출해서 분석</a:t>
            </a:r>
            <a:r>
              <a:rPr lang="en-US" altLang="ko-KR" dirty="0"/>
              <a:t>, ****</a:t>
            </a:r>
            <a:r>
              <a:rPr lang="ko-KR" altLang="en-US" dirty="0"/>
              <a:t>리뷰가 부족하기 때문에 긍정리뷰에서 진행했던 </a:t>
            </a:r>
            <a:r>
              <a:rPr lang="ko-KR" altLang="en-US" dirty="0" err="1"/>
              <a:t>워드클라우드와</a:t>
            </a:r>
            <a:r>
              <a:rPr lang="ko-KR" altLang="en-US" dirty="0"/>
              <a:t> 네트워크 분석이 진행되지 못함</a:t>
            </a:r>
            <a:r>
              <a:rPr lang="en-US" altLang="ko-KR" dirty="0"/>
              <a:t>****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978103-974A-4C9A-AE61-26CBC19B548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3961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긍정리뷰는 리뷰점수의 평균값에서 최대값으로 구간을 지정하여 리뷰를 </a:t>
            </a:r>
            <a:r>
              <a:rPr lang="ko-KR" altLang="en-US" dirty="0" err="1"/>
              <a:t>추추출하여</a:t>
            </a:r>
            <a:r>
              <a:rPr lang="ko-KR" altLang="en-US" dirty="0"/>
              <a:t> 분석</a:t>
            </a:r>
            <a:endParaRPr lang="en-US" altLang="ko-KR" dirty="0"/>
          </a:p>
          <a:p>
            <a:r>
              <a:rPr lang="ko-KR" altLang="en-US" dirty="0"/>
              <a:t>부정리뷰는 </a:t>
            </a:r>
            <a:r>
              <a:rPr lang="en-US" altLang="ko-KR" dirty="0"/>
              <a:t>¼</a:t>
            </a:r>
            <a:r>
              <a:rPr lang="ko-KR" altLang="en-US" dirty="0"/>
              <a:t>분기에서 </a:t>
            </a:r>
            <a:r>
              <a:rPr lang="en-US" altLang="ko-KR" dirty="0"/>
              <a:t>outlier</a:t>
            </a:r>
            <a:r>
              <a:rPr lang="ko-KR" altLang="en-US" dirty="0"/>
              <a:t>까지를 추출해서 분석</a:t>
            </a:r>
            <a:r>
              <a:rPr lang="en-US" altLang="ko-KR" dirty="0"/>
              <a:t>, ****</a:t>
            </a:r>
            <a:r>
              <a:rPr lang="ko-KR" altLang="en-US" dirty="0"/>
              <a:t>리뷰가 부족하기 때문에 긍정리뷰에서 진행했던 </a:t>
            </a:r>
            <a:r>
              <a:rPr lang="ko-KR" altLang="en-US" dirty="0" err="1"/>
              <a:t>워드클라우드와</a:t>
            </a:r>
            <a:r>
              <a:rPr lang="ko-KR" altLang="en-US" dirty="0"/>
              <a:t> 네트워크 분석이 진행되지 못함</a:t>
            </a:r>
            <a:r>
              <a:rPr lang="en-US" altLang="ko-KR" dirty="0"/>
              <a:t>****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978103-974A-4C9A-AE61-26CBC19B548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4229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긍정리뷰는 리뷰점수의 평균값에서 최대값으로 구간을 지정하여 리뷰를 </a:t>
            </a:r>
            <a:r>
              <a:rPr lang="ko-KR" altLang="en-US" dirty="0" err="1"/>
              <a:t>추추출하여</a:t>
            </a:r>
            <a:r>
              <a:rPr lang="ko-KR" altLang="en-US" dirty="0"/>
              <a:t> 분석</a:t>
            </a:r>
            <a:endParaRPr lang="en-US" altLang="ko-KR" dirty="0"/>
          </a:p>
          <a:p>
            <a:r>
              <a:rPr lang="ko-KR" altLang="en-US" dirty="0"/>
              <a:t>부정리뷰는 </a:t>
            </a:r>
            <a:r>
              <a:rPr lang="en-US" altLang="ko-KR" dirty="0"/>
              <a:t>¼</a:t>
            </a:r>
            <a:r>
              <a:rPr lang="ko-KR" altLang="en-US" dirty="0"/>
              <a:t>분기에서 </a:t>
            </a:r>
            <a:r>
              <a:rPr lang="en-US" altLang="ko-KR" dirty="0"/>
              <a:t>outlier</a:t>
            </a:r>
            <a:r>
              <a:rPr lang="ko-KR" altLang="en-US" dirty="0"/>
              <a:t>까지를 추출해서 분석</a:t>
            </a:r>
            <a:r>
              <a:rPr lang="en-US" altLang="ko-KR" dirty="0"/>
              <a:t>, ****</a:t>
            </a:r>
            <a:r>
              <a:rPr lang="ko-KR" altLang="en-US" dirty="0"/>
              <a:t>리뷰가 부족하기 때문에 긍정리뷰에서 진행했던 </a:t>
            </a:r>
            <a:r>
              <a:rPr lang="ko-KR" altLang="en-US" dirty="0" err="1"/>
              <a:t>워드클라우드와</a:t>
            </a:r>
            <a:r>
              <a:rPr lang="ko-KR" altLang="en-US" dirty="0"/>
              <a:t> 네트워크 분석이 진행되지 못함</a:t>
            </a:r>
            <a:r>
              <a:rPr lang="en-US" altLang="ko-KR" dirty="0"/>
              <a:t>****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978103-974A-4C9A-AE61-26CBC19B548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3658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긍정리뷰는 리뷰점수의 평균값에서 최대값으로 구간을 지정하여 리뷰를 </a:t>
            </a:r>
            <a:r>
              <a:rPr lang="ko-KR" altLang="en-US" dirty="0" err="1"/>
              <a:t>추추출하여</a:t>
            </a:r>
            <a:r>
              <a:rPr lang="ko-KR" altLang="en-US" dirty="0"/>
              <a:t> 분석</a:t>
            </a:r>
            <a:endParaRPr lang="en-US" altLang="ko-KR" dirty="0"/>
          </a:p>
          <a:p>
            <a:r>
              <a:rPr lang="ko-KR" altLang="en-US" dirty="0"/>
              <a:t>부정리뷰는 </a:t>
            </a:r>
            <a:r>
              <a:rPr lang="en-US" altLang="ko-KR" dirty="0"/>
              <a:t>¼</a:t>
            </a:r>
            <a:r>
              <a:rPr lang="ko-KR" altLang="en-US" dirty="0"/>
              <a:t>분기에서 </a:t>
            </a:r>
            <a:r>
              <a:rPr lang="en-US" altLang="ko-KR" dirty="0"/>
              <a:t>outlier</a:t>
            </a:r>
            <a:r>
              <a:rPr lang="ko-KR" altLang="en-US" dirty="0"/>
              <a:t>까지를 추출해서 분석</a:t>
            </a:r>
            <a:r>
              <a:rPr lang="en-US" altLang="ko-KR" dirty="0"/>
              <a:t>, ****</a:t>
            </a:r>
            <a:r>
              <a:rPr lang="ko-KR" altLang="en-US" dirty="0"/>
              <a:t>리뷰가 부족하기 때문에 긍정리뷰에서 진행했던 </a:t>
            </a:r>
            <a:r>
              <a:rPr lang="ko-KR" altLang="en-US" dirty="0" err="1"/>
              <a:t>워드클라우드와</a:t>
            </a:r>
            <a:r>
              <a:rPr lang="ko-KR" altLang="en-US" dirty="0"/>
              <a:t> 네트워크 분석이 진행되지 못함</a:t>
            </a:r>
            <a:r>
              <a:rPr lang="en-US" altLang="ko-KR" dirty="0"/>
              <a:t>****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978103-974A-4C9A-AE61-26CBC19B548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035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978103-974A-4C9A-AE61-26CBC19B548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4702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978103-974A-4C9A-AE61-26CBC19B548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060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978103-974A-4C9A-AE61-26CBC19B548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606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978103-974A-4C9A-AE61-26CBC19B548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52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978103-974A-4C9A-AE61-26CBC19B548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538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978103-974A-4C9A-AE61-26CBC19B548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624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978103-974A-4C9A-AE61-26CBC19B548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016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978103-974A-4C9A-AE61-26CBC19B548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37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978103-974A-4C9A-AE61-26CBC19B548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222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978103-974A-4C9A-AE61-26CBC19B548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246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5651AA-4DB6-4FD7-A02B-DDD45EC85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A872DFE-49C8-4E38-88F5-70966522D3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685B32-DEBB-42D5-A822-3B2B70DBE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6116E-2044-4B90-AC11-37F0422448E4}" type="datetimeFigureOut">
              <a:rPr lang="ko-KR" altLang="en-US" smtClean="0"/>
              <a:t>2021. 11. 29.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F6E6DA-E8F0-4C5C-83FC-0AD9849D0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C9D093-19DB-4755-BC87-E0AE6CD10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39C4-1ABF-4820-8D3B-962AABB668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076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B0FF15-3384-4828-A4F1-4F98B28EA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B1E5BA-73ED-4621-AA4D-C0D83BFF3A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C3225D-9174-4D68-815C-4DDA5DC2D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6116E-2044-4B90-AC11-37F0422448E4}" type="datetimeFigureOut">
              <a:rPr lang="ko-KR" altLang="en-US" smtClean="0"/>
              <a:t>2021. 11. 29.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B1CAFD-E0B8-4F08-B9C1-8610E2EA7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EFD701-C5E1-471B-816D-F02981FDA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39C4-1ABF-4820-8D3B-962AABB668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558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7AA368-50FA-4779-B985-20D674D2A4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C3C895-ABFD-4894-999D-51B278A1C5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CB680A-122F-45AB-824E-A3351B631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6116E-2044-4B90-AC11-37F0422448E4}" type="datetimeFigureOut">
              <a:rPr lang="ko-KR" altLang="en-US" smtClean="0"/>
              <a:t>2021. 11. 29.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F23AF5-6671-49AD-8225-A534315E9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E78441-BF8B-4081-8D79-9BF8B77A7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39C4-1ABF-4820-8D3B-962AABB668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987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A6D1B5-BF35-4E84-AFD2-78B6AF1D8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3079FC-498D-4D90-8C93-57E8365B5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4423A6-7FCF-4AA5-9626-44062E4DF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6116E-2044-4B90-AC11-37F0422448E4}" type="datetimeFigureOut">
              <a:rPr lang="ko-KR" altLang="en-US" smtClean="0"/>
              <a:t>2021. 11. 29.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80D0B1-B28E-47A7-8187-F1D8905F4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840844-EE5A-4F8B-B804-EBC67EAE5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39C4-1ABF-4820-8D3B-962AABB668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326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51AB85-A129-49B9-9A8F-FADEFD7B8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5CE9D4-8F12-427A-9885-D3E853FB3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06A8AE-F4ED-463A-AEF6-CF349B333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6116E-2044-4B90-AC11-37F0422448E4}" type="datetimeFigureOut">
              <a:rPr lang="ko-KR" altLang="en-US" smtClean="0"/>
              <a:t>2021. 11. 29.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45B0A-BA53-43FE-A2B9-62675D9A5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8E1DA1-35C8-4C91-B0BE-0EF7C17BC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39C4-1ABF-4820-8D3B-962AABB668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460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2C4BAA-2A19-4D97-B6EF-C7DB7E776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CEECBF-EAB3-4387-91F5-C5C9651119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A6F761-C948-430F-9E77-DAA330E86E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68B02B-2353-4051-B901-85A2DEC6A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6116E-2044-4B90-AC11-37F0422448E4}" type="datetimeFigureOut">
              <a:rPr lang="ko-KR" altLang="en-US" smtClean="0"/>
              <a:t>2021. 11. 29.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AC400F-7C07-4A09-ADA7-DD0DED85D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FD8560-6453-4540-BC7F-6C84CE26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39C4-1ABF-4820-8D3B-962AABB668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982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956672-0FE9-490E-B472-A51F1E2F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E4FB28-0080-469B-9173-049989F32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ABBF76-4316-4EDE-886D-DF0AC3D8A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D753D1-74AD-478F-B779-15A9B4D784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6867B66-BA31-4D99-B59A-3B7ED5DA01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0081E84-A59B-444F-A9A6-A22C46779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6116E-2044-4B90-AC11-37F0422448E4}" type="datetimeFigureOut">
              <a:rPr lang="ko-KR" altLang="en-US" smtClean="0"/>
              <a:t>2021. 11. 29.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F37A1C3-1280-4554-B0EC-F77D27F9B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4887A5A-2D90-40D5-8252-AECD68451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39C4-1ABF-4820-8D3B-962AABB668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295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4A72C5-44C8-42B0-8162-2C1A2674B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525EC2-79DE-4142-AB48-1BE9EBA12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6116E-2044-4B90-AC11-37F0422448E4}" type="datetimeFigureOut">
              <a:rPr lang="ko-KR" altLang="en-US" smtClean="0"/>
              <a:t>2021. 11. 29.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7F0EC97-1010-4F8F-A8EF-76642CFB6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58A8F3-4D98-4AE9-8658-29946362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39C4-1ABF-4820-8D3B-962AABB668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14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A0A53C-932B-4B20-9B22-1AF499353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6116E-2044-4B90-AC11-37F0422448E4}" type="datetimeFigureOut">
              <a:rPr lang="ko-KR" altLang="en-US" smtClean="0"/>
              <a:t>2021. 11. 29.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3D591CD-E29A-4D83-B95F-E2F524461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469674-1A89-4FA3-AC1B-9957BDD02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39C4-1ABF-4820-8D3B-962AABB668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039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8DF494-40F2-471F-836A-2552607D5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3619D0-0F89-4C4E-B7B3-CD7B8C6E4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B0F801-4765-4CF5-824A-85D9A2644B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C48914-984D-4CCC-BD90-3B0EFE76E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6116E-2044-4B90-AC11-37F0422448E4}" type="datetimeFigureOut">
              <a:rPr lang="ko-KR" altLang="en-US" smtClean="0"/>
              <a:t>2021. 11. 29.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21775B-9EA0-4831-87EF-F5A05E43F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842F55-F675-40B4-91DD-863B54A85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39C4-1ABF-4820-8D3B-962AABB668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55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B9CA98-B19E-4C55-B166-18CD9026A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1754AAB-7C6F-4598-ACED-0879BBE994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42B4A1-F619-4100-B25A-B6E96CAB0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DB989B-5217-4C69-8656-109EAD949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6116E-2044-4B90-AC11-37F0422448E4}" type="datetimeFigureOut">
              <a:rPr lang="ko-KR" altLang="en-US" smtClean="0"/>
              <a:t>2021. 11. 29.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FC31DF-BDF0-45F4-B618-6674ADB68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C5851E-5192-42E6-A9D2-6D25D9988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439C4-1ABF-4820-8D3B-962AABB668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38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8F7FAEC-D244-49EE-B167-C7E799B7B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708A37-1B97-47CF-8D6B-2D9412F7BB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A996C8-0DE4-4319-A6D4-58661B89D9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6116E-2044-4B90-AC11-37F0422448E4}" type="datetimeFigureOut">
              <a:rPr lang="ko-KR" altLang="en-US" smtClean="0"/>
              <a:t>2021. 11. 29.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278E92-DE3C-436B-BB67-55486C7524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9F337B-669B-48F6-B7D0-579F71A067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439C4-1ABF-4820-8D3B-962AABB668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475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36086A1-7B90-419C-9D39-0C655D77C7AE}"/>
              </a:ext>
            </a:extLst>
          </p:cNvPr>
          <p:cNvSpPr txBox="1"/>
          <p:nvPr/>
        </p:nvSpPr>
        <p:spPr>
          <a:xfrm>
            <a:off x="2755187" y="4990715"/>
            <a:ext cx="6681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/>
              <a:t>김양균</a:t>
            </a:r>
            <a:r>
              <a:rPr lang="ko-KR" altLang="en-US" sz="2400" b="1" dirty="0"/>
              <a:t> 교수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경희대학교 경영대학</a:t>
            </a:r>
            <a:r>
              <a:rPr lang="en-US" altLang="ko-KR" sz="2400" b="1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E9A454-EADF-4991-AD76-1139DB4954D7}"/>
              </a:ext>
            </a:extLst>
          </p:cNvPr>
          <p:cNvSpPr txBox="1"/>
          <p:nvPr/>
        </p:nvSpPr>
        <p:spPr>
          <a:xfrm>
            <a:off x="1572800" y="2917826"/>
            <a:ext cx="90463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/>
              <a:t>텍스트 마이닝을 활용한 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 치과의원 리뷰 분석과 마케팅 제언</a:t>
            </a:r>
            <a:endParaRPr lang="en-US" altLang="ko-KR" sz="40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318BD5-A206-4158-AAA6-E746B9E8E602}"/>
              </a:ext>
            </a:extLst>
          </p:cNvPr>
          <p:cNvSpPr/>
          <p:nvPr/>
        </p:nvSpPr>
        <p:spPr>
          <a:xfrm>
            <a:off x="0" y="0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C480E0-5624-42FA-B6C8-FC6B714D73CE}"/>
              </a:ext>
            </a:extLst>
          </p:cNvPr>
          <p:cNvSpPr/>
          <p:nvPr/>
        </p:nvSpPr>
        <p:spPr>
          <a:xfrm>
            <a:off x="0" y="20549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A6D923-4578-43EC-A603-E94B322F7084}"/>
              </a:ext>
            </a:extLst>
          </p:cNvPr>
          <p:cNvSpPr/>
          <p:nvPr/>
        </p:nvSpPr>
        <p:spPr>
          <a:xfrm>
            <a:off x="0" y="6542394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D94E7B-1CCA-4036-BE51-8D7F2E09C6BF}"/>
              </a:ext>
            </a:extLst>
          </p:cNvPr>
          <p:cNvSpPr/>
          <p:nvPr/>
        </p:nvSpPr>
        <p:spPr>
          <a:xfrm>
            <a:off x="0" y="654687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7305D15-09BA-4C2F-B57F-4A13A201E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437" y="482979"/>
            <a:ext cx="2617125" cy="212678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8CD7ACC-A2B7-4B89-89FC-1DE82FACCD7B}"/>
              </a:ext>
            </a:extLst>
          </p:cNvPr>
          <p:cNvSpPr/>
          <p:nvPr/>
        </p:nvSpPr>
        <p:spPr>
          <a:xfrm rot="16200000">
            <a:off x="-3270260" y="3402806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C83AD8-2D3D-471F-9976-C8C2C5DD2056}"/>
              </a:ext>
            </a:extLst>
          </p:cNvPr>
          <p:cNvSpPr/>
          <p:nvPr/>
        </p:nvSpPr>
        <p:spPr>
          <a:xfrm rot="16200000">
            <a:off x="8736806" y="3353391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487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318BD5-A206-4158-AAA6-E746B9E8E602}"/>
              </a:ext>
            </a:extLst>
          </p:cNvPr>
          <p:cNvSpPr/>
          <p:nvPr/>
        </p:nvSpPr>
        <p:spPr>
          <a:xfrm>
            <a:off x="0" y="0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C480E0-5624-42FA-B6C8-FC6B714D73CE}"/>
              </a:ext>
            </a:extLst>
          </p:cNvPr>
          <p:cNvSpPr/>
          <p:nvPr/>
        </p:nvSpPr>
        <p:spPr>
          <a:xfrm>
            <a:off x="0" y="20549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A6D923-4578-43EC-A603-E94B322F7084}"/>
              </a:ext>
            </a:extLst>
          </p:cNvPr>
          <p:cNvSpPr/>
          <p:nvPr/>
        </p:nvSpPr>
        <p:spPr>
          <a:xfrm>
            <a:off x="0" y="6542394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D94E7B-1CCA-4036-BE51-8D7F2E09C6BF}"/>
              </a:ext>
            </a:extLst>
          </p:cNvPr>
          <p:cNvSpPr/>
          <p:nvPr/>
        </p:nvSpPr>
        <p:spPr>
          <a:xfrm>
            <a:off x="0" y="654687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49CA36-2DF3-4BE7-A6DF-594E43430C8D}"/>
              </a:ext>
            </a:extLst>
          </p:cNvPr>
          <p:cNvSpPr txBox="1"/>
          <p:nvPr/>
        </p:nvSpPr>
        <p:spPr>
          <a:xfrm>
            <a:off x="297950" y="434409"/>
            <a:ext cx="10937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1-6.</a:t>
            </a:r>
            <a:r>
              <a:rPr lang="ko-KR" altLang="en-US" sz="2000" b="1" dirty="0"/>
              <a:t> 치과를 홍보하는 가장 큰 이유는</a:t>
            </a:r>
            <a:r>
              <a:rPr lang="en-US" altLang="ko-KR" sz="2000" b="1" dirty="0"/>
              <a:t>?</a:t>
            </a:r>
            <a:r>
              <a:rPr lang="ko-KR" altLang="en-US" sz="2000" b="1" dirty="0"/>
              <a:t> </a:t>
            </a:r>
            <a:r>
              <a:rPr lang="en-US" altLang="ko-KR" sz="1400" b="1" dirty="0"/>
              <a:t>(2021</a:t>
            </a:r>
            <a:r>
              <a:rPr lang="ko-KR" altLang="en-US" sz="1400" b="1" dirty="0"/>
              <a:t> 치과홍보마케팅 현황조사</a:t>
            </a:r>
            <a:r>
              <a:rPr lang="en-US" altLang="ko-KR" sz="1400" b="1" dirty="0"/>
              <a:t>-</a:t>
            </a:r>
            <a:r>
              <a:rPr lang="ko-KR" altLang="en-US" sz="1400" b="1" dirty="0" err="1"/>
              <a:t>덴포라인</a:t>
            </a:r>
            <a:r>
              <a:rPr lang="ko-KR" altLang="en-US" sz="1400" b="1" dirty="0"/>
              <a:t> 설문조사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125D4C-A030-4B99-83D1-CB4B6B784CA8}"/>
              </a:ext>
            </a:extLst>
          </p:cNvPr>
          <p:cNvSpPr/>
          <p:nvPr/>
        </p:nvSpPr>
        <p:spPr>
          <a:xfrm rot="16200000">
            <a:off x="-3270260" y="3390668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FD32DD-1CB0-4597-8BDA-EA0C983209BE}"/>
              </a:ext>
            </a:extLst>
          </p:cNvPr>
          <p:cNvSpPr/>
          <p:nvPr/>
        </p:nvSpPr>
        <p:spPr>
          <a:xfrm rot="16200000">
            <a:off x="8736806" y="3353391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82ACD18-F401-47A2-BFF2-D6A6B9BF3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692" y="349321"/>
            <a:ext cx="771374" cy="6268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D8779-53A9-4F15-8355-B454F3B7EF16}"/>
              </a:ext>
            </a:extLst>
          </p:cNvPr>
          <p:cNvSpPr/>
          <p:nvPr/>
        </p:nvSpPr>
        <p:spPr>
          <a:xfrm>
            <a:off x="8344390" y="1584309"/>
            <a:ext cx="161435" cy="1301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5968BD4-AAD9-488A-9B68-07CE087CD285}"/>
              </a:ext>
            </a:extLst>
          </p:cNvPr>
          <p:cNvSpPr/>
          <p:nvPr/>
        </p:nvSpPr>
        <p:spPr>
          <a:xfrm>
            <a:off x="8344389" y="2253582"/>
            <a:ext cx="161435" cy="1301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182F4B-6C46-5149-92BE-2086F5DEF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833" y="936004"/>
            <a:ext cx="76454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27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318BD5-A206-4158-AAA6-E746B9E8E602}"/>
              </a:ext>
            </a:extLst>
          </p:cNvPr>
          <p:cNvSpPr/>
          <p:nvPr/>
        </p:nvSpPr>
        <p:spPr>
          <a:xfrm>
            <a:off x="0" y="0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C480E0-5624-42FA-B6C8-FC6B714D73CE}"/>
              </a:ext>
            </a:extLst>
          </p:cNvPr>
          <p:cNvSpPr/>
          <p:nvPr/>
        </p:nvSpPr>
        <p:spPr>
          <a:xfrm>
            <a:off x="0" y="20549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A6D923-4578-43EC-A603-E94B322F7084}"/>
              </a:ext>
            </a:extLst>
          </p:cNvPr>
          <p:cNvSpPr/>
          <p:nvPr/>
        </p:nvSpPr>
        <p:spPr>
          <a:xfrm>
            <a:off x="0" y="6542394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D94E7B-1CCA-4036-BE51-8D7F2E09C6BF}"/>
              </a:ext>
            </a:extLst>
          </p:cNvPr>
          <p:cNvSpPr/>
          <p:nvPr/>
        </p:nvSpPr>
        <p:spPr>
          <a:xfrm>
            <a:off x="0" y="654687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49CA36-2DF3-4BE7-A6DF-594E43430C8D}"/>
              </a:ext>
            </a:extLst>
          </p:cNvPr>
          <p:cNvSpPr txBox="1"/>
          <p:nvPr/>
        </p:nvSpPr>
        <p:spPr>
          <a:xfrm>
            <a:off x="297950" y="434409"/>
            <a:ext cx="10937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1-7. </a:t>
            </a:r>
            <a:r>
              <a:rPr lang="ko-KR" altLang="en-US" sz="2400" b="1" dirty="0"/>
              <a:t>실제고객 리뷰의 중요성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125D4C-A030-4B99-83D1-CB4B6B784CA8}"/>
              </a:ext>
            </a:extLst>
          </p:cNvPr>
          <p:cNvSpPr/>
          <p:nvPr/>
        </p:nvSpPr>
        <p:spPr>
          <a:xfrm rot="16200000">
            <a:off x="-3270260" y="3390668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FD32DD-1CB0-4597-8BDA-EA0C983209BE}"/>
              </a:ext>
            </a:extLst>
          </p:cNvPr>
          <p:cNvSpPr/>
          <p:nvPr/>
        </p:nvSpPr>
        <p:spPr>
          <a:xfrm rot="16200000">
            <a:off x="8736806" y="3353391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82ACD18-F401-47A2-BFF2-D6A6B9BF3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692" y="349321"/>
            <a:ext cx="771374" cy="6268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D8779-53A9-4F15-8355-B454F3B7EF16}"/>
              </a:ext>
            </a:extLst>
          </p:cNvPr>
          <p:cNvSpPr/>
          <p:nvPr/>
        </p:nvSpPr>
        <p:spPr>
          <a:xfrm>
            <a:off x="8344390" y="1584309"/>
            <a:ext cx="161435" cy="1301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5968BD4-AAD9-488A-9B68-07CE087CD285}"/>
              </a:ext>
            </a:extLst>
          </p:cNvPr>
          <p:cNvSpPr/>
          <p:nvPr/>
        </p:nvSpPr>
        <p:spPr>
          <a:xfrm>
            <a:off x="8344389" y="2253582"/>
            <a:ext cx="161435" cy="1301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3992A6-C562-4EEE-A065-CB2AD5681B09}"/>
              </a:ext>
            </a:extLst>
          </p:cNvPr>
          <p:cNvSpPr/>
          <p:nvPr/>
        </p:nvSpPr>
        <p:spPr>
          <a:xfrm>
            <a:off x="8344388" y="2930526"/>
            <a:ext cx="161435" cy="1301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0E4908E-7742-46F0-B416-53C8D9BB55B1}"/>
              </a:ext>
            </a:extLst>
          </p:cNvPr>
          <p:cNvSpPr/>
          <p:nvPr/>
        </p:nvSpPr>
        <p:spPr>
          <a:xfrm>
            <a:off x="8344387" y="3642334"/>
            <a:ext cx="299551" cy="1301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1EEA905-2CE3-46DF-8086-AD95D39AA014}"/>
              </a:ext>
            </a:extLst>
          </p:cNvPr>
          <p:cNvSpPr/>
          <p:nvPr/>
        </p:nvSpPr>
        <p:spPr>
          <a:xfrm>
            <a:off x="8896968" y="3642333"/>
            <a:ext cx="149776" cy="1301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9856C3-FAB4-4359-9DBB-548009D1C050}"/>
              </a:ext>
            </a:extLst>
          </p:cNvPr>
          <p:cNvSpPr/>
          <p:nvPr/>
        </p:nvSpPr>
        <p:spPr>
          <a:xfrm>
            <a:off x="10223323" y="3180370"/>
            <a:ext cx="366095" cy="1301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BF32EE0-C200-4504-B58F-E5390B4961A9}"/>
              </a:ext>
            </a:extLst>
          </p:cNvPr>
          <p:cNvSpPr/>
          <p:nvPr/>
        </p:nvSpPr>
        <p:spPr>
          <a:xfrm>
            <a:off x="10223322" y="3823308"/>
            <a:ext cx="366095" cy="1301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192015F-CBBC-410E-BDB8-6FC7F9DC9155}"/>
              </a:ext>
            </a:extLst>
          </p:cNvPr>
          <p:cNvSpPr/>
          <p:nvPr/>
        </p:nvSpPr>
        <p:spPr>
          <a:xfrm>
            <a:off x="10223321" y="2374465"/>
            <a:ext cx="366095" cy="1301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0D4C48E4-00B1-4BA0-88B7-D16C9167F724}"/>
              </a:ext>
            </a:extLst>
          </p:cNvPr>
          <p:cNvSpPr/>
          <p:nvPr/>
        </p:nvSpPr>
        <p:spPr>
          <a:xfrm>
            <a:off x="6531484" y="3260659"/>
            <a:ext cx="665484" cy="698907"/>
          </a:xfrm>
          <a:prstGeom prst="rightArrow">
            <a:avLst/>
          </a:prstGeom>
          <a:solidFill>
            <a:srgbClr val="0A326F"/>
          </a:solidFill>
          <a:ln>
            <a:solidFill>
              <a:srgbClr val="0A32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C095CE-7A36-4D93-9476-B00A3FCEDA76}"/>
              </a:ext>
            </a:extLst>
          </p:cNvPr>
          <p:cNvSpPr txBox="1"/>
          <p:nvPr/>
        </p:nvSpPr>
        <p:spPr>
          <a:xfrm>
            <a:off x="7827928" y="2844370"/>
            <a:ext cx="3005409" cy="1388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b="1" dirty="0"/>
              <a:t>실제고객 </a:t>
            </a:r>
            <a:r>
              <a:rPr lang="ko-KR" altLang="en-US" sz="3000" b="1" dirty="0">
                <a:solidFill>
                  <a:srgbClr val="FF0000"/>
                </a:solidFill>
              </a:rPr>
              <a:t>리뷰</a:t>
            </a:r>
            <a:r>
              <a:rPr lang="ko-KR" altLang="en-US" sz="3000" b="1" dirty="0"/>
              <a:t> 통해 확인가능</a:t>
            </a: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E77E7EAE-7055-B341-96EC-A53F4089E9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27" y="818816"/>
            <a:ext cx="5571641" cy="557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678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0EAF918-3987-422E-8C75-8BD3B7C05E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500" b="95556" l="4515" r="55756">
                        <a14:foregroundMark x1="18736" y1="36389" x2="27991" y2="48333"/>
                        <a14:foregroundMark x1="27991" y1="48333" x2="32280" y2="50833"/>
                        <a14:foregroundMark x1="17833" y1="33889" x2="35214" y2="46944"/>
                        <a14:foregroundMark x1="35214" y1="46944" x2="27765" y2="55278"/>
                        <a14:foregroundMark x1="27765" y1="55278" x2="28217" y2="47778"/>
                        <a14:foregroundMark x1="25056" y1="40556" x2="30474" y2="60556"/>
                        <a14:foregroundMark x1="24605" y1="58333" x2="25056" y2="53333"/>
                        <a14:foregroundMark x1="32731" y1="45556" x2="31828" y2="46667"/>
                        <a14:foregroundMark x1="44244" y1="43333" x2="45824" y2="65556"/>
                        <a14:foregroundMark x1="35440" y1="33333" x2="29797" y2="34722"/>
                        <a14:foregroundMark x1="29797" y1="34722" x2="42664" y2="34167"/>
                        <a14:foregroundMark x1="39278" y1="30278" x2="30474" y2="41111"/>
                        <a14:foregroundMark x1="30700" y1="16667" x2="34989" y2="15000"/>
                        <a14:foregroundMark x1="43567" y1="17222" x2="44018" y2="17500"/>
                        <a14:foregroundMark x1="41535" y1="16389" x2="47404" y2="16944"/>
                        <a14:foregroundMark x1="40632" y1="17222" x2="41761" y2="18611"/>
                        <a14:foregroundMark x1="41084" y1="16667" x2="42438" y2="15833"/>
                        <a14:foregroundMark x1="48984" y1="29722" x2="47178" y2="34444"/>
                        <a14:foregroundMark x1="48081" y1="43611" x2="46953" y2="71389"/>
                        <a14:foregroundMark x1="45824" y1="36389" x2="42889" y2="61944"/>
                        <a14:foregroundMark x1="42889" y1="61944" x2="44921" y2="68333"/>
                        <a14:foregroundMark x1="42438" y1="42500" x2="41761" y2="64722"/>
                        <a14:foregroundMark x1="41761" y1="64722" x2="41986" y2="65833"/>
                        <a14:foregroundMark x1="24153" y1="50000" x2="30926" y2="30278"/>
                        <a14:foregroundMark x1="30926" y1="30278" x2="35666" y2="31111"/>
                        <a14:foregroundMark x1="48081" y1="61111" x2="48758" y2="76389"/>
                        <a14:foregroundMark x1="48533" y1="39444" x2="48984" y2="68889"/>
                        <a14:foregroundMark x1="48984" y1="43056" x2="51242" y2="76389"/>
                        <a14:foregroundMark x1="51242" y1="76389" x2="47404" y2="75000"/>
                        <a14:foregroundMark x1="22348" y1="68333" x2="32054" y2="84167"/>
                        <a14:foregroundMark x1="32054" y1="84167" x2="40181" y2="89722"/>
                        <a14:foregroundMark x1="40181" y1="89722" x2="50564" y2="91944"/>
                        <a14:foregroundMark x1="20542" y1="70556" x2="30700" y2="86389"/>
                        <a14:foregroundMark x1="30700" y1="86389" x2="43341" y2="93611"/>
                        <a14:foregroundMark x1="43341" y1="93611" x2="47856" y2="93889"/>
                        <a14:foregroundMark x1="34086" y1="12500" x2="36343" y2="13056"/>
                        <a14:foregroundMark x1="43567" y1="15556" x2="48758" y2="17500"/>
                        <a14:foregroundMark x1="47856" y1="16389" x2="48758" y2="18056"/>
                        <a14:foregroundMark x1="23025" y1="67222" x2="20090" y2="68889"/>
                        <a14:foregroundMark x1="24605" y1="80556" x2="28894" y2="85833"/>
                        <a14:foregroundMark x1="28894" y1="85833" x2="47404" y2="95556"/>
                        <a14:foregroundMark x1="47404" y1="95556" x2="47404" y2="95556"/>
                        <a14:foregroundMark x1="20993" y1="73889" x2="25056" y2="78333"/>
                        <a14:foregroundMark x1="48081" y1="95556" x2="48533" y2="94722"/>
                        <a14:foregroundMark x1="48081" y1="92500" x2="48984" y2="93889"/>
                        <a14:foregroundMark x1="46727" y1="17500" x2="55756" y2="17778"/>
                      </a14:backgroundRemoval>
                    </a14:imgEffect>
                  </a14:imgLayer>
                </a14:imgProps>
              </a:ext>
            </a:extLst>
          </a:blip>
          <a:srcRect t="8770" r="50561" b="3764"/>
          <a:stretch/>
        </p:blipFill>
        <p:spPr>
          <a:xfrm>
            <a:off x="7941924" y="315606"/>
            <a:ext cx="4250076" cy="61930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6086A1-7B90-419C-9D39-0C655D77C7AE}"/>
              </a:ext>
            </a:extLst>
          </p:cNvPr>
          <p:cNvSpPr txBox="1"/>
          <p:nvPr/>
        </p:nvSpPr>
        <p:spPr>
          <a:xfrm>
            <a:off x="523981" y="2882006"/>
            <a:ext cx="7541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2060"/>
                </a:solidFill>
              </a:rPr>
              <a:t>2.</a:t>
            </a:r>
            <a:r>
              <a:rPr lang="ko-KR" altLang="en-US" sz="4000" b="1" dirty="0">
                <a:solidFill>
                  <a:srgbClr val="002060"/>
                </a:solidFill>
              </a:rPr>
              <a:t> 병원 리뷰 및 활용방안소개</a:t>
            </a:r>
            <a:endParaRPr lang="en-US" altLang="ko-KR" sz="4000" b="1" dirty="0">
              <a:solidFill>
                <a:srgbClr val="00206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318BD5-A206-4158-AAA6-E746B9E8E602}"/>
              </a:ext>
            </a:extLst>
          </p:cNvPr>
          <p:cNvSpPr/>
          <p:nvPr/>
        </p:nvSpPr>
        <p:spPr>
          <a:xfrm>
            <a:off x="0" y="0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C480E0-5624-42FA-B6C8-FC6B714D73CE}"/>
              </a:ext>
            </a:extLst>
          </p:cNvPr>
          <p:cNvSpPr/>
          <p:nvPr/>
        </p:nvSpPr>
        <p:spPr>
          <a:xfrm>
            <a:off x="0" y="20549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A6D923-4578-43EC-A603-E94B322F7084}"/>
              </a:ext>
            </a:extLst>
          </p:cNvPr>
          <p:cNvSpPr/>
          <p:nvPr/>
        </p:nvSpPr>
        <p:spPr>
          <a:xfrm>
            <a:off x="0" y="6542394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D94E7B-1CCA-4036-BE51-8D7F2E09C6BF}"/>
              </a:ext>
            </a:extLst>
          </p:cNvPr>
          <p:cNvSpPr/>
          <p:nvPr/>
        </p:nvSpPr>
        <p:spPr>
          <a:xfrm>
            <a:off x="0" y="654687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541F4AF-4A09-43DB-BA5D-8C6794606C27}"/>
              </a:ext>
            </a:extLst>
          </p:cNvPr>
          <p:cNvSpPr/>
          <p:nvPr/>
        </p:nvSpPr>
        <p:spPr>
          <a:xfrm rot="16200000">
            <a:off x="-3270260" y="3390668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0496B0-2104-4AF4-8AD6-45F8F146EE04}"/>
              </a:ext>
            </a:extLst>
          </p:cNvPr>
          <p:cNvSpPr/>
          <p:nvPr/>
        </p:nvSpPr>
        <p:spPr>
          <a:xfrm rot="16200000">
            <a:off x="8736806" y="3353391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399613F-EDDF-48B0-8B15-442E338990EC}"/>
              </a:ext>
            </a:extLst>
          </p:cNvPr>
          <p:cNvCxnSpPr/>
          <p:nvPr/>
        </p:nvCxnSpPr>
        <p:spPr>
          <a:xfrm>
            <a:off x="626722" y="3688423"/>
            <a:ext cx="7541232" cy="0"/>
          </a:xfrm>
          <a:prstGeom prst="line">
            <a:avLst/>
          </a:prstGeom>
          <a:ln w="28575">
            <a:solidFill>
              <a:srgbClr val="C0A3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579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318BD5-A206-4158-AAA6-E746B9E8E602}"/>
              </a:ext>
            </a:extLst>
          </p:cNvPr>
          <p:cNvSpPr/>
          <p:nvPr/>
        </p:nvSpPr>
        <p:spPr>
          <a:xfrm>
            <a:off x="0" y="0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C480E0-5624-42FA-B6C8-FC6B714D73CE}"/>
              </a:ext>
            </a:extLst>
          </p:cNvPr>
          <p:cNvSpPr/>
          <p:nvPr/>
        </p:nvSpPr>
        <p:spPr>
          <a:xfrm>
            <a:off x="0" y="20549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A6D923-4578-43EC-A603-E94B322F7084}"/>
              </a:ext>
            </a:extLst>
          </p:cNvPr>
          <p:cNvSpPr/>
          <p:nvPr/>
        </p:nvSpPr>
        <p:spPr>
          <a:xfrm>
            <a:off x="0" y="6542394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D94E7B-1CCA-4036-BE51-8D7F2E09C6BF}"/>
              </a:ext>
            </a:extLst>
          </p:cNvPr>
          <p:cNvSpPr/>
          <p:nvPr/>
        </p:nvSpPr>
        <p:spPr>
          <a:xfrm>
            <a:off x="0" y="654687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49CA36-2DF3-4BE7-A6DF-594E43430C8D}"/>
              </a:ext>
            </a:extLst>
          </p:cNvPr>
          <p:cNvSpPr txBox="1"/>
          <p:nvPr/>
        </p:nvSpPr>
        <p:spPr>
          <a:xfrm>
            <a:off x="297950" y="434409"/>
            <a:ext cx="10937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2-1. </a:t>
            </a:r>
            <a:r>
              <a:rPr lang="ko-KR" altLang="en-US" sz="2400" b="1" dirty="0"/>
              <a:t>병원 리뷰 플랫폼</a:t>
            </a:r>
            <a:r>
              <a:rPr lang="en-US" altLang="ko-KR" sz="2400" b="1" dirty="0"/>
              <a:t> </a:t>
            </a:r>
            <a:endParaRPr lang="ko-KR" altLang="en-US" sz="24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125D4C-A030-4B99-83D1-CB4B6B784CA8}"/>
              </a:ext>
            </a:extLst>
          </p:cNvPr>
          <p:cNvSpPr/>
          <p:nvPr/>
        </p:nvSpPr>
        <p:spPr>
          <a:xfrm rot="16200000">
            <a:off x="-3270260" y="3390668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FD32DD-1CB0-4597-8BDA-EA0C983209BE}"/>
              </a:ext>
            </a:extLst>
          </p:cNvPr>
          <p:cNvSpPr/>
          <p:nvPr/>
        </p:nvSpPr>
        <p:spPr>
          <a:xfrm rot="16200000">
            <a:off x="8736806" y="3353391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82ACD18-F401-47A2-BFF2-D6A6B9BF3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692" y="349321"/>
            <a:ext cx="771374" cy="6268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8284A29-E0F1-4F06-B213-7AACDBEC1131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43087" y="1055813"/>
            <a:ext cx="3600000" cy="3321859"/>
          </a:xfrm>
          <a:prstGeom prst="rect">
            <a:avLst/>
          </a:prstGeom>
        </p:spPr>
      </p:pic>
      <p:pic>
        <p:nvPicPr>
          <p:cNvPr id="1028" name="Picture 4" descr="31] 스타트업의 롤모델 의료O2O &amp;#39;굿닥&amp;#39; - 이지경제">
            <a:extLst>
              <a:ext uri="{FF2B5EF4-FFF2-40B4-BE49-F238E27FC236}">
                <a16:creationId xmlns:a16="http://schemas.microsoft.com/office/drawing/2014/main" id="{3CB4B399-6484-4166-8E9F-1EF015D421ED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252" y="1055813"/>
            <a:ext cx="3600000" cy="332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0BDB520-AB6C-44AB-AB10-1C3BB3BACD10}"/>
              </a:ext>
            </a:extLst>
          </p:cNvPr>
          <p:cNvSpPr/>
          <p:nvPr/>
        </p:nvSpPr>
        <p:spPr>
          <a:xfrm>
            <a:off x="433562" y="4765143"/>
            <a:ext cx="11301238" cy="1658448"/>
          </a:xfrm>
          <a:prstGeom prst="roundRect">
            <a:avLst>
              <a:gd name="adj" fmla="val 7137"/>
            </a:avLst>
          </a:prstGeom>
          <a:noFill/>
          <a:ln>
            <a:solidFill>
              <a:srgbClr val="0A32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병원서비스 구매 희망자 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400" dirty="0" err="1">
                <a:solidFill>
                  <a:schemeClr val="tx1"/>
                </a:solidFill>
                <a:sym typeface="Wingdings" panose="05000000000000000000" pitchFamily="2" charset="2"/>
              </a:rPr>
              <a:t>방문희망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 치과의원 리뷰 검색 및 확인 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방문 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후기 남김</a:t>
            </a:r>
            <a:endParaRPr lang="en-US" altLang="ko-KR" sz="1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리뷰검색 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방문 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후기가 </a:t>
            </a:r>
            <a:r>
              <a:rPr lang="ko-KR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반복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되면서 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“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리뷰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”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가 병원 마케팅에 중요한 요소가 됨</a:t>
            </a:r>
            <a:endParaRPr lang="en-US" altLang="ko-KR" sz="1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병원리뷰 플랫폼이 제작된 후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</a:rPr>
              <a:t>리뷰검색이 용이</a:t>
            </a:r>
            <a:r>
              <a:rPr lang="ko-KR" altLang="en-US" sz="1400" dirty="0">
                <a:solidFill>
                  <a:schemeClr val="tx1"/>
                </a:solidFill>
              </a:rPr>
              <a:t>해짐 </a:t>
            </a:r>
            <a:r>
              <a:rPr lang="en-US" altLang="ko-KR" sz="1400" dirty="0">
                <a:solidFill>
                  <a:schemeClr val="tx1"/>
                </a:solidFill>
              </a:rPr>
              <a:t>((</a:t>
            </a:r>
            <a:r>
              <a:rPr lang="ko-KR" altLang="en-US" sz="1400" dirty="0">
                <a:solidFill>
                  <a:schemeClr val="tx1"/>
                </a:solidFill>
              </a:rPr>
              <a:t>구</a:t>
            </a:r>
            <a:r>
              <a:rPr lang="en-US" altLang="ko-KR" sz="1400" dirty="0">
                <a:solidFill>
                  <a:schemeClr val="tx1"/>
                </a:solidFill>
              </a:rPr>
              <a:t>) </a:t>
            </a:r>
            <a:r>
              <a:rPr lang="ko-KR" altLang="en-US" sz="1400" dirty="0" err="1">
                <a:solidFill>
                  <a:schemeClr val="tx1"/>
                </a:solidFill>
              </a:rPr>
              <a:t>네이버블로그</a:t>
            </a:r>
            <a:r>
              <a:rPr lang="ko-KR" altLang="en-US" sz="1400" dirty="0">
                <a:solidFill>
                  <a:schemeClr val="tx1"/>
                </a:solidFill>
              </a:rPr>
              <a:t> 후기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블로그 후기의 경우 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신뢰도</a:t>
            </a:r>
            <a:r>
              <a:rPr lang="ko-KR" altLang="en-US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가 떨어짐 </a:t>
            </a:r>
            <a:r>
              <a:rPr lang="en-US" altLang="ko-KR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(‘</a:t>
            </a:r>
            <a:r>
              <a:rPr lang="ko-KR" alt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내돈내산</a:t>
            </a:r>
            <a:r>
              <a:rPr lang="en-US" altLang="ko-KR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’</a:t>
            </a:r>
            <a:r>
              <a:rPr lang="ko-KR" altLang="en-US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과 같은 키워드로 마케팅 요소가 아님을 밝히는 블로그의 조회수가 높음</a:t>
            </a:r>
            <a:r>
              <a:rPr lang="en-US" altLang="ko-KR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)</a:t>
            </a:r>
            <a:br>
              <a:rPr lang="en-US" altLang="ko-KR" sz="1400" b="1" dirty="0">
                <a:solidFill>
                  <a:schemeClr val="tx1"/>
                </a:solidFill>
                <a:highlight>
                  <a:srgbClr val="FFFF00"/>
                </a:highlight>
              </a:rPr>
            </a:br>
            <a:r>
              <a:rPr lang="en-US" altLang="ko-KR" sz="1400" b="1" dirty="0">
                <a:solidFill>
                  <a:schemeClr val="tx1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 </a:t>
            </a:r>
            <a:r>
              <a:rPr lang="ko-KR" altLang="en-US" sz="1400" b="1" dirty="0">
                <a:solidFill>
                  <a:schemeClr val="tx1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병원을 이용한 사람만이 남길 수 있는 플랫폼에서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“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리뷰 검색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” </a:t>
            </a:r>
            <a:r>
              <a:rPr lang="ko-KR" altLang="en-US" sz="1400" b="1" dirty="0">
                <a:solidFill>
                  <a:schemeClr val="tx1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후 방문</a:t>
            </a:r>
            <a:endParaRPr lang="en-US" altLang="ko-KR" sz="1400" b="1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D82113-1A51-47C8-855C-D4ED5B0D50A2}"/>
              </a:ext>
            </a:extLst>
          </p:cNvPr>
          <p:cNvSpPr txBox="1"/>
          <p:nvPr/>
        </p:nvSpPr>
        <p:spPr>
          <a:xfrm>
            <a:off x="1250168" y="4491276"/>
            <a:ext cx="1781450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 err="1"/>
              <a:t>모두닥</a:t>
            </a:r>
            <a:r>
              <a:rPr lang="ko-KR" altLang="en-US" sz="1200" b="1" dirty="0"/>
              <a:t> </a:t>
            </a:r>
            <a:r>
              <a:rPr lang="en-US" altLang="ko-KR" sz="1200" dirty="0"/>
              <a:t>(app, webpage)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92E540-05DD-47E4-8CB4-F9B46DB41325}"/>
              </a:ext>
            </a:extLst>
          </p:cNvPr>
          <p:cNvSpPr txBox="1"/>
          <p:nvPr/>
        </p:nvSpPr>
        <p:spPr>
          <a:xfrm>
            <a:off x="5666235" y="4488144"/>
            <a:ext cx="906017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 err="1"/>
              <a:t>굿닥</a:t>
            </a:r>
            <a:r>
              <a:rPr lang="ko-KR" altLang="en-US" sz="1200" b="1" dirty="0"/>
              <a:t> </a:t>
            </a:r>
            <a:r>
              <a:rPr lang="en-US" altLang="ko-KR" sz="1200" dirty="0"/>
              <a:t>(app)</a:t>
            </a:r>
            <a:endParaRPr lang="ko-KR" alt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F91913-6D37-4BCB-953D-14CEC8CAE564}"/>
              </a:ext>
            </a:extLst>
          </p:cNvPr>
          <p:cNvSpPr txBox="1"/>
          <p:nvPr/>
        </p:nvSpPr>
        <p:spPr>
          <a:xfrm>
            <a:off x="8832470" y="4490812"/>
            <a:ext cx="2403222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네이버 방문자 기반 리뷰 서비스</a:t>
            </a:r>
            <a:endParaRPr lang="ko-KR" altLang="en-US" sz="12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D8779-53A9-4F15-8355-B454F3B7EF16}"/>
              </a:ext>
            </a:extLst>
          </p:cNvPr>
          <p:cNvSpPr/>
          <p:nvPr/>
        </p:nvSpPr>
        <p:spPr>
          <a:xfrm>
            <a:off x="8344390" y="1584309"/>
            <a:ext cx="161435" cy="1301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5968BD4-AAD9-488A-9B68-07CE087CD285}"/>
              </a:ext>
            </a:extLst>
          </p:cNvPr>
          <p:cNvSpPr/>
          <p:nvPr/>
        </p:nvSpPr>
        <p:spPr>
          <a:xfrm>
            <a:off x="8344389" y="2253582"/>
            <a:ext cx="161435" cy="1301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3992A6-C562-4EEE-A065-CB2AD5681B09}"/>
              </a:ext>
            </a:extLst>
          </p:cNvPr>
          <p:cNvSpPr/>
          <p:nvPr/>
        </p:nvSpPr>
        <p:spPr>
          <a:xfrm>
            <a:off x="8344388" y="2930526"/>
            <a:ext cx="161435" cy="1301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0E4908E-7742-46F0-B416-53C8D9BB55B1}"/>
              </a:ext>
            </a:extLst>
          </p:cNvPr>
          <p:cNvSpPr/>
          <p:nvPr/>
        </p:nvSpPr>
        <p:spPr>
          <a:xfrm>
            <a:off x="8344387" y="3642334"/>
            <a:ext cx="299551" cy="1301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1EEA905-2CE3-46DF-8086-AD95D39AA014}"/>
              </a:ext>
            </a:extLst>
          </p:cNvPr>
          <p:cNvSpPr/>
          <p:nvPr/>
        </p:nvSpPr>
        <p:spPr>
          <a:xfrm>
            <a:off x="8896968" y="3642333"/>
            <a:ext cx="149776" cy="1301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9856C3-FAB4-4359-9DBB-548009D1C050}"/>
              </a:ext>
            </a:extLst>
          </p:cNvPr>
          <p:cNvSpPr/>
          <p:nvPr/>
        </p:nvSpPr>
        <p:spPr>
          <a:xfrm>
            <a:off x="10223323" y="3180370"/>
            <a:ext cx="366095" cy="1301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BF32EE0-C200-4504-B58F-E5390B4961A9}"/>
              </a:ext>
            </a:extLst>
          </p:cNvPr>
          <p:cNvSpPr/>
          <p:nvPr/>
        </p:nvSpPr>
        <p:spPr>
          <a:xfrm>
            <a:off x="10223322" y="3823308"/>
            <a:ext cx="366095" cy="1301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192015F-CBBC-410E-BDB8-6FC7F9DC9155}"/>
              </a:ext>
            </a:extLst>
          </p:cNvPr>
          <p:cNvSpPr/>
          <p:nvPr/>
        </p:nvSpPr>
        <p:spPr>
          <a:xfrm>
            <a:off x="10223321" y="2374465"/>
            <a:ext cx="366095" cy="1301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ABC11E7-F972-9149-88D9-8CAB2617E15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1" t="-1" r="14336" b="31913"/>
          <a:stretch/>
        </p:blipFill>
        <p:spPr>
          <a:xfrm>
            <a:off x="7916128" y="1039490"/>
            <a:ext cx="4024062" cy="333252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58CA8E26-B4F6-43B6-B2BD-64DD966949A6}"/>
              </a:ext>
            </a:extLst>
          </p:cNvPr>
          <p:cNvSpPr/>
          <p:nvPr/>
        </p:nvSpPr>
        <p:spPr>
          <a:xfrm>
            <a:off x="10498044" y="1055813"/>
            <a:ext cx="1059971" cy="183117"/>
          </a:xfrm>
          <a:prstGeom prst="rect">
            <a:avLst/>
          </a:prstGeom>
          <a:solidFill>
            <a:srgbClr val="00C73C"/>
          </a:solidFill>
          <a:ln>
            <a:solidFill>
              <a:srgbClr val="00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5BDC409-0980-074B-A543-5F016DD13B5B}"/>
              </a:ext>
            </a:extLst>
          </p:cNvPr>
          <p:cNvSpPr/>
          <p:nvPr/>
        </p:nvSpPr>
        <p:spPr>
          <a:xfrm>
            <a:off x="8026490" y="1878221"/>
            <a:ext cx="805980" cy="174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3DF99D0-0F5C-AC49-9B3E-965C8329D46E}"/>
              </a:ext>
            </a:extLst>
          </p:cNvPr>
          <p:cNvSpPr/>
          <p:nvPr/>
        </p:nvSpPr>
        <p:spPr>
          <a:xfrm>
            <a:off x="7849252" y="2922531"/>
            <a:ext cx="805980" cy="174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0151B58-FD16-494D-B23C-0A49FD12F675}"/>
              </a:ext>
            </a:extLst>
          </p:cNvPr>
          <p:cNvSpPr/>
          <p:nvPr/>
        </p:nvSpPr>
        <p:spPr>
          <a:xfrm>
            <a:off x="7850602" y="4007722"/>
            <a:ext cx="805980" cy="174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84567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318BD5-A206-4158-AAA6-E746B9E8E602}"/>
              </a:ext>
            </a:extLst>
          </p:cNvPr>
          <p:cNvSpPr/>
          <p:nvPr/>
        </p:nvSpPr>
        <p:spPr>
          <a:xfrm>
            <a:off x="0" y="0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C480E0-5624-42FA-B6C8-FC6B714D73CE}"/>
              </a:ext>
            </a:extLst>
          </p:cNvPr>
          <p:cNvSpPr/>
          <p:nvPr/>
        </p:nvSpPr>
        <p:spPr>
          <a:xfrm>
            <a:off x="0" y="20549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A6D923-4578-43EC-A603-E94B322F7084}"/>
              </a:ext>
            </a:extLst>
          </p:cNvPr>
          <p:cNvSpPr/>
          <p:nvPr/>
        </p:nvSpPr>
        <p:spPr>
          <a:xfrm>
            <a:off x="0" y="6542394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D94E7B-1CCA-4036-BE51-8D7F2E09C6BF}"/>
              </a:ext>
            </a:extLst>
          </p:cNvPr>
          <p:cNvSpPr/>
          <p:nvPr/>
        </p:nvSpPr>
        <p:spPr>
          <a:xfrm>
            <a:off x="0" y="654687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49CA36-2DF3-4BE7-A6DF-594E43430C8D}"/>
              </a:ext>
            </a:extLst>
          </p:cNvPr>
          <p:cNvSpPr txBox="1"/>
          <p:nvPr/>
        </p:nvSpPr>
        <p:spPr>
          <a:xfrm>
            <a:off x="297950" y="434409"/>
            <a:ext cx="10937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2-2. </a:t>
            </a:r>
            <a:r>
              <a:rPr lang="ko-KR" altLang="en-US" sz="2400" b="1" dirty="0" err="1"/>
              <a:t>모두닥</a:t>
            </a:r>
            <a:r>
              <a:rPr lang="ko-KR" altLang="en-US" sz="2400" b="1" dirty="0"/>
              <a:t> 플랫폼 치과리뷰 예시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125D4C-A030-4B99-83D1-CB4B6B784CA8}"/>
              </a:ext>
            </a:extLst>
          </p:cNvPr>
          <p:cNvSpPr/>
          <p:nvPr/>
        </p:nvSpPr>
        <p:spPr>
          <a:xfrm rot="16200000">
            <a:off x="-3270260" y="3390668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FD32DD-1CB0-4597-8BDA-EA0C983209BE}"/>
              </a:ext>
            </a:extLst>
          </p:cNvPr>
          <p:cNvSpPr/>
          <p:nvPr/>
        </p:nvSpPr>
        <p:spPr>
          <a:xfrm rot="16200000">
            <a:off x="8736806" y="3353391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82ACD18-F401-47A2-BFF2-D6A6B9BF3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5692" y="349321"/>
            <a:ext cx="771374" cy="6268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56ACC90-472F-4F39-9151-A042F0B95778}"/>
              </a:ext>
            </a:extLst>
          </p:cNvPr>
          <p:cNvSpPr/>
          <p:nvPr/>
        </p:nvSpPr>
        <p:spPr>
          <a:xfrm>
            <a:off x="904874" y="1132484"/>
            <a:ext cx="581025" cy="1438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4AE4B6A-3822-4101-A04A-61BB36BB1E56}"/>
              </a:ext>
            </a:extLst>
          </p:cNvPr>
          <p:cNvSpPr/>
          <p:nvPr/>
        </p:nvSpPr>
        <p:spPr>
          <a:xfrm>
            <a:off x="956309" y="3875684"/>
            <a:ext cx="581025" cy="1438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EB4B92-D968-463F-81B3-04BABE6E7DDD}"/>
              </a:ext>
            </a:extLst>
          </p:cNvPr>
          <p:cNvSpPr txBox="1"/>
          <p:nvPr/>
        </p:nvSpPr>
        <p:spPr>
          <a:xfrm>
            <a:off x="3941933" y="3613449"/>
            <a:ext cx="3383973" cy="2826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000000"/>
                </a:solidFill>
              </a:rPr>
              <a:t>사랑니 발치로 유명해서 갔습니다</a:t>
            </a:r>
            <a:r>
              <a:rPr lang="en-US" altLang="ko-KR" sz="1200" dirty="0">
                <a:solidFill>
                  <a:srgbClr val="000000"/>
                </a:solidFill>
              </a:rPr>
              <a:t>.</a:t>
            </a:r>
            <a:r>
              <a:rPr lang="ko-KR" altLang="en-US" sz="1200" dirty="0">
                <a:solidFill>
                  <a:srgbClr val="000000"/>
                </a:solidFill>
              </a:rPr>
              <a:t> 사람들 정말 많고 공장식이었습니다</a:t>
            </a:r>
            <a:r>
              <a:rPr lang="en-US" altLang="ko-KR" sz="1200" dirty="0">
                <a:solidFill>
                  <a:srgbClr val="000000"/>
                </a:solidFill>
              </a:rPr>
              <a:t>.</a:t>
            </a:r>
            <a:r>
              <a:rPr lang="ko-KR" altLang="en-US" sz="1200" dirty="0">
                <a:solidFill>
                  <a:srgbClr val="000000"/>
                </a:solidFill>
              </a:rPr>
              <a:t> 직원도 </a:t>
            </a:r>
            <a:r>
              <a:rPr lang="ko-KR" altLang="en-US" sz="1200" dirty="0" err="1">
                <a:solidFill>
                  <a:srgbClr val="000000"/>
                </a:solidFill>
              </a:rPr>
              <a:t>의사쌤도</a:t>
            </a:r>
            <a:r>
              <a:rPr lang="ko-KR" altLang="en-US" sz="1200" dirty="0">
                <a:solidFill>
                  <a:srgbClr val="000000"/>
                </a:solidFill>
              </a:rPr>
              <a:t> 다 불친절합니다</a:t>
            </a:r>
            <a:r>
              <a:rPr lang="en-US" altLang="ko-KR" sz="1200" dirty="0">
                <a:solidFill>
                  <a:srgbClr val="000000"/>
                </a:solidFill>
              </a:rPr>
              <a:t>.</a:t>
            </a:r>
            <a:r>
              <a:rPr lang="ko-KR" altLang="en-US" sz="1200" dirty="0">
                <a:solidFill>
                  <a:srgbClr val="000000"/>
                </a:solidFill>
              </a:rPr>
              <a:t> 좌측 아래 사랑니 </a:t>
            </a:r>
            <a:r>
              <a:rPr lang="en-US" altLang="ko-KR" sz="1200" dirty="0">
                <a:solidFill>
                  <a:srgbClr val="000000"/>
                </a:solidFill>
              </a:rPr>
              <a:t>1</a:t>
            </a:r>
            <a:r>
              <a:rPr lang="ko-KR" altLang="en-US" sz="1200" dirty="0">
                <a:solidFill>
                  <a:srgbClr val="000000"/>
                </a:solidFill>
              </a:rPr>
              <a:t>개 </a:t>
            </a:r>
            <a:r>
              <a:rPr lang="ko-KR" altLang="en-US" sz="1200" dirty="0" err="1">
                <a:solidFill>
                  <a:srgbClr val="000000"/>
                </a:solidFill>
              </a:rPr>
              <a:t>발치하는건</a:t>
            </a:r>
            <a:r>
              <a:rPr lang="ko-KR" altLang="en-US" sz="1200" dirty="0">
                <a:solidFill>
                  <a:srgbClr val="000000"/>
                </a:solidFill>
              </a:rPr>
              <a:t> 정말 빠르게 진행되었는데 마취해도 저는 뽑는데 아팠어요 </a:t>
            </a:r>
            <a:r>
              <a:rPr lang="ko-KR" altLang="en-US" sz="1200" dirty="0" err="1">
                <a:solidFill>
                  <a:srgbClr val="000000"/>
                </a:solidFill>
              </a:rPr>
              <a:t>ㅜㅜ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en-US" altLang="ko-KR" sz="1200" dirty="0">
                <a:solidFill>
                  <a:srgbClr val="000000"/>
                </a:solidFill>
              </a:rPr>
              <a:t>2-3</a:t>
            </a:r>
            <a:r>
              <a:rPr lang="ko-KR" altLang="en-US" sz="1200" dirty="0" err="1">
                <a:solidFill>
                  <a:srgbClr val="000000"/>
                </a:solidFill>
              </a:rPr>
              <a:t>시간뒤에</a:t>
            </a:r>
            <a:r>
              <a:rPr lang="ko-KR" altLang="en-US" sz="1200" dirty="0">
                <a:solidFill>
                  <a:srgbClr val="000000"/>
                </a:solidFill>
              </a:rPr>
              <a:t> 마취 풀리고 정말 아팠고 </a:t>
            </a:r>
            <a:r>
              <a:rPr lang="en-US" altLang="ko-KR" sz="1200" dirty="0">
                <a:solidFill>
                  <a:srgbClr val="000000"/>
                </a:solidFill>
              </a:rPr>
              <a:t>1</a:t>
            </a:r>
            <a:r>
              <a:rPr lang="ko-KR" altLang="en-US" sz="1200" dirty="0">
                <a:solidFill>
                  <a:srgbClr val="000000"/>
                </a:solidFill>
              </a:rPr>
              <a:t>주일 넘었는데도 통증이 있어요</a:t>
            </a:r>
            <a:r>
              <a:rPr lang="en-US" altLang="ko-KR" sz="1200" dirty="0">
                <a:solidFill>
                  <a:srgbClr val="000000"/>
                </a:solidFill>
              </a:rPr>
              <a:t>.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en-US" altLang="ko-KR" sz="1200" dirty="0">
                <a:solidFill>
                  <a:srgbClr val="000000"/>
                </a:solidFill>
              </a:rPr>
              <a:t>CT</a:t>
            </a:r>
            <a:r>
              <a:rPr lang="ko-KR" altLang="en-US" sz="1200" dirty="0">
                <a:solidFill>
                  <a:srgbClr val="000000"/>
                </a:solidFill>
              </a:rPr>
              <a:t>가격 </a:t>
            </a:r>
            <a:r>
              <a:rPr lang="en-US" altLang="ko-KR" sz="1200" dirty="0">
                <a:solidFill>
                  <a:srgbClr val="000000"/>
                </a:solidFill>
              </a:rPr>
              <a:t>1</a:t>
            </a:r>
            <a:r>
              <a:rPr lang="ko-KR" altLang="en-US" sz="1200" dirty="0">
                <a:solidFill>
                  <a:srgbClr val="000000"/>
                </a:solidFill>
              </a:rPr>
              <a:t>만원 </a:t>
            </a:r>
            <a:r>
              <a:rPr lang="ko-KR" altLang="en-US" sz="1200" dirty="0" err="1">
                <a:solidFill>
                  <a:srgbClr val="000000"/>
                </a:solidFill>
              </a:rPr>
              <a:t>추가랑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</a:rPr>
              <a:t>아이스패치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en-US" altLang="ko-KR" sz="1200" dirty="0">
                <a:solidFill>
                  <a:srgbClr val="000000"/>
                </a:solidFill>
              </a:rPr>
              <a:t>3000</a:t>
            </a:r>
            <a:r>
              <a:rPr lang="ko-KR" altLang="en-US" sz="1200" dirty="0">
                <a:solidFill>
                  <a:srgbClr val="000000"/>
                </a:solidFill>
              </a:rPr>
              <a:t>원</a:t>
            </a:r>
            <a:r>
              <a:rPr lang="en-US" altLang="ko-KR" sz="1200" dirty="0">
                <a:solidFill>
                  <a:srgbClr val="000000"/>
                </a:solidFill>
              </a:rPr>
              <a:t>,</a:t>
            </a:r>
            <a:r>
              <a:rPr lang="ko-KR" altLang="en-US" sz="1200" dirty="0">
                <a:solidFill>
                  <a:srgbClr val="000000"/>
                </a:solidFill>
              </a:rPr>
              <a:t> 지혈해주는 솜 </a:t>
            </a:r>
            <a:r>
              <a:rPr lang="en-US" altLang="ko-KR" sz="1200" dirty="0">
                <a:solidFill>
                  <a:srgbClr val="000000"/>
                </a:solidFill>
              </a:rPr>
              <a:t>1</a:t>
            </a:r>
            <a:r>
              <a:rPr lang="ko-KR" altLang="en-US" sz="1200" dirty="0">
                <a:solidFill>
                  <a:srgbClr val="000000"/>
                </a:solidFill>
              </a:rPr>
              <a:t>만원</a:t>
            </a:r>
            <a:r>
              <a:rPr lang="en-US" altLang="ko-KR" sz="1200" dirty="0">
                <a:solidFill>
                  <a:srgbClr val="000000"/>
                </a:solidFill>
              </a:rPr>
              <a:t>?</a:t>
            </a:r>
            <a:r>
              <a:rPr lang="ko-KR" altLang="en-US" sz="1200" dirty="0">
                <a:solidFill>
                  <a:srgbClr val="000000"/>
                </a:solidFill>
              </a:rPr>
              <a:t>까지 따로 사려면 가격도 비싼 편인 거 같습니다</a:t>
            </a:r>
            <a:r>
              <a:rPr lang="en-US" altLang="ko-KR" sz="1200" dirty="0">
                <a:solidFill>
                  <a:srgbClr val="000000"/>
                </a:solidFill>
              </a:rPr>
              <a:t>.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</a:rPr>
              <a:t>발치후에</a:t>
            </a:r>
            <a:r>
              <a:rPr lang="ko-KR" altLang="en-US" sz="1200" dirty="0">
                <a:solidFill>
                  <a:srgbClr val="000000"/>
                </a:solidFill>
              </a:rPr>
              <a:t> 소독이나 </a:t>
            </a:r>
            <a:r>
              <a:rPr lang="ko-KR" altLang="en-US" sz="1200" dirty="0" err="1">
                <a:solidFill>
                  <a:srgbClr val="000000"/>
                </a:solidFill>
              </a:rPr>
              <a:t>실밥제거하는데까지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en-US" altLang="ko-KR" sz="1200" dirty="0">
                <a:solidFill>
                  <a:srgbClr val="000000"/>
                </a:solidFill>
              </a:rPr>
              <a:t>8</a:t>
            </a:r>
            <a:r>
              <a:rPr lang="ko-KR" altLang="en-US" sz="1200" dirty="0">
                <a:solidFill>
                  <a:srgbClr val="000000"/>
                </a:solidFill>
              </a:rPr>
              <a:t>천원 추가 비용 더 들어가요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4EE375-F230-4537-BB1B-32D6D097E01F}"/>
              </a:ext>
            </a:extLst>
          </p:cNvPr>
          <p:cNvSpPr txBox="1"/>
          <p:nvPr/>
        </p:nvSpPr>
        <p:spPr>
          <a:xfrm>
            <a:off x="3886198" y="1556639"/>
            <a:ext cx="3383973" cy="1718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/>
              <a:t>과잉치랑</a:t>
            </a:r>
            <a:r>
              <a:rPr lang="ko-KR" altLang="en-US" sz="1200" dirty="0"/>
              <a:t> 사랑니 진료 받으러 갔었는데 어떻게 </a:t>
            </a:r>
            <a:r>
              <a:rPr lang="ko-KR" altLang="en-US" sz="1200" dirty="0" err="1"/>
              <a:t>진행해야하는지</a:t>
            </a:r>
            <a:r>
              <a:rPr lang="ko-KR" altLang="en-US" sz="1200" dirty="0"/>
              <a:t> 잘 알려주셨습니다</a:t>
            </a:r>
            <a:r>
              <a:rPr lang="en-US" altLang="ko-KR" sz="1200" dirty="0"/>
              <a:t>.</a:t>
            </a:r>
            <a:r>
              <a:rPr lang="ko-KR" altLang="en-US" sz="1200" dirty="0"/>
              <a:t> 그리고 사랑니 두개를 뽑으려고 했는데 신경 문제 때문에 안 될 수 도 있다고 </a:t>
            </a:r>
            <a:r>
              <a:rPr lang="ko-KR" altLang="en-US" sz="1200" dirty="0" err="1"/>
              <a:t>안내해주셨고</a:t>
            </a:r>
            <a:r>
              <a:rPr lang="ko-KR" altLang="en-US" sz="1200" dirty="0"/>
              <a:t> 무사히 잘 뽑았답니다</a:t>
            </a:r>
            <a:r>
              <a:rPr lang="en-US" altLang="ko-KR" sz="1200" dirty="0"/>
              <a:t>.</a:t>
            </a:r>
            <a:r>
              <a:rPr lang="ko-KR" altLang="en-US" sz="1200" dirty="0"/>
              <a:t> 미리 예약하고 가시면 대기시간이 줄어요</a:t>
            </a:r>
            <a:r>
              <a:rPr lang="en-US" altLang="ko-KR" sz="1200" dirty="0"/>
              <a:t>!</a:t>
            </a:r>
            <a:endParaRPr lang="ko-KR" altLang="en-US" sz="12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DC7D7E5-82E5-42CA-82DE-F59F5C2EB16F}"/>
              </a:ext>
            </a:extLst>
          </p:cNvPr>
          <p:cNvSpPr/>
          <p:nvPr/>
        </p:nvSpPr>
        <p:spPr>
          <a:xfrm>
            <a:off x="1811807" y="1445118"/>
            <a:ext cx="2047873" cy="5646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37492D4-4977-4184-B3B5-855EA876ED94}"/>
              </a:ext>
            </a:extLst>
          </p:cNvPr>
          <p:cNvSpPr/>
          <p:nvPr/>
        </p:nvSpPr>
        <p:spPr>
          <a:xfrm>
            <a:off x="493494" y="1465689"/>
            <a:ext cx="1159668" cy="9423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CF66CB6-0CC5-4A41-AF3D-DB8E4E78A494}"/>
              </a:ext>
            </a:extLst>
          </p:cNvPr>
          <p:cNvCxnSpPr/>
          <p:nvPr/>
        </p:nvCxnSpPr>
        <p:spPr>
          <a:xfrm>
            <a:off x="7305675" y="1204396"/>
            <a:ext cx="0" cy="5009530"/>
          </a:xfrm>
          <a:prstGeom prst="line">
            <a:avLst/>
          </a:prstGeom>
          <a:ln>
            <a:solidFill>
              <a:srgbClr val="0A32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C1ACE679-B677-4C7C-A1ED-C598F9AEAD1F}"/>
              </a:ext>
            </a:extLst>
          </p:cNvPr>
          <p:cNvSpPr/>
          <p:nvPr/>
        </p:nvSpPr>
        <p:spPr>
          <a:xfrm>
            <a:off x="7465594" y="4153407"/>
            <a:ext cx="2087356" cy="1715066"/>
          </a:xfrm>
          <a:prstGeom prst="roundRect">
            <a:avLst>
              <a:gd name="adj" fmla="val 713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공장식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추가비용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통증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058BC0A4-312E-4A47-8FE8-1395F9C84095}"/>
              </a:ext>
            </a:extLst>
          </p:cNvPr>
          <p:cNvSpPr/>
          <p:nvPr/>
        </p:nvSpPr>
        <p:spPr>
          <a:xfrm>
            <a:off x="9604748" y="4973026"/>
            <a:ext cx="295275" cy="349321"/>
          </a:xfrm>
          <a:prstGeom prst="rightArrow">
            <a:avLst/>
          </a:prstGeom>
          <a:solidFill>
            <a:srgbClr val="0A326F"/>
          </a:solidFill>
          <a:ln>
            <a:solidFill>
              <a:srgbClr val="0A32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9786FE-4CFA-4EFC-B45B-8A7E91ED23C2}"/>
              </a:ext>
            </a:extLst>
          </p:cNvPr>
          <p:cNvSpPr txBox="1"/>
          <p:nvPr/>
        </p:nvSpPr>
        <p:spPr>
          <a:xfrm>
            <a:off x="10329794" y="4727312"/>
            <a:ext cx="1564572" cy="59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b="1" dirty="0">
                <a:solidFill>
                  <a:srgbClr val="FF0000"/>
                </a:solidFill>
              </a:rPr>
              <a:t>개선필요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BB41E34-DB63-4C4F-85E4-54AE62FB2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52" y="1185264"/>
            <a:ext cx="3628425" cy="232200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892A65CD-AFEA-4301-B21B-ADA5E1BED042}"/>
              </a:ext>
            </a:extLst>
          </p:cNvPr>
          <p:cNvSpPr/>
          <p:nvPr/>
        </p:nvSpPr>
        <p:spPr>
          <a:xfrm>
            <a:off x="350343" y="1731350"/>
            <a:ext cx="1159668" cy="16471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D3AC032-4BAD-D645-B461-C0CE6D7EB370}"/>
              </a:ext>
            </a:extLst>
          </p:cNvPr>
          <p:cNvSpPr/>
          <p:nvPr/>
        </p:nvSpPr>
        <p:spPr>
          <a:xfrm>
            <a:off x="1689500" y="1781864"/>
            <a:ext cx="2196698" cy="776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468E2571-F196-2E4C-BA0E-7F07C64BF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75" y="3787199"/>
            <a:ext cx="3574518" cy="2147214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556D1880-BA56-CA47-9ED9-9F8A1FF8E1A9}"/>
              </a:ext>
            </a:extLst>
          </p:cNvPr>
          <p:cNvSpPr/>
          <p:nvPr/>
        </p:nvSpPr>
        <p:spPr>
          <a:xfrm>
            <a:off x="306322" y="4221336"/>
            <a:ext cx="1159668" cy="16471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E4E3E6A-69F8-CB4C-A050-046E016ADB15}"/>
              </a:ext>
            </a:extLst>
          </p:cNvPr>
          <p:cNvSpPr/>
          <p:nvPr/>
        </p:nvSpPr>
        <p:spPr>
          <a:xfrm>
            <a:off x="1645479" y="4271849"/>
            <a:ext cx="2196698" cy="10273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C7290B12-B4B6-C34D-A693-C78614113753}"/>
              </a:ext>
            </a:extLst>
          </p:cNvPr>
          <p:cNvCxnSpPr/>
          <p:nvPr/>
        </p:nvCxnSpPr>
        <p:spPr>
          <a:xfrm>
            <a:off x="276175" y="3507264"/>
            <a:ext cx="11618191" cy="0"/>
          </a:xfrm>
          <a:prstGeom prst="line">
            <a:avLst/>
          </a:prstGeom>
          <a:ln>
            <a:solidFill>
              <a:srgbClr val="0A32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26">
            <a:extLst>
              <a:ext uri="{FF2B5EF4-FFF2-40B4-BE49-F238E27FC236}">
                <a16:creationId xmlns:a16="http://schemas.microsoft.com/office/drawing/2014/main" id="{B5E2F4EC-9318-E240-BF8D-97D296D6AEA7}"/>
              </a:ext>
            </a:extLst>
          </p:cNvPr>
          <p:cNvSpPr/>
          <p:nvPr/>
        </p:nvSpPr>
        <p:spPr>
          <a:xfrm>
            <a:off x="7517392" y="1459403"/>
            <a:ext cx="2087356" cy="1715066"/>
          </a:xfrm>
          <a:prstGeom prst="roundRect">
            <a:avLst>
              <a:gd name="adj" fmla="val 713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자세한 설명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예약서비스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짧은 대기시간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37" name="화살표: 오른쪽 27">
            <a:extLst>
              <a:ext uri="{FF2B5EF4-FFF2-40B4-BE49-F238E27FC236}">
                <a16:creationId xmlns:a16="http://schemas.microsoft.com/office/drawing/2014/main" id="{E86FCB62-B799-9D4B-BE3A-387ED00D3B28}"/>
              </a:ext>
            </a:extLst>
          </p:cNvPr>
          <p:cNvSpPr/>
          <p:nvPr/>
        </p:nvSpPr>
        <p:spPr>
          <a:xfrm>
            <a:off x="9612154" y="2139430"/>
            <a:ext cx="295275" cy="349321"/>
          </a:xfrm>
          <a:prstGeom prst="rightArrow">
            <a:avLst/>
          </a:prstGeom>
          <a:solidFill>
            <a:srgbClr val="0A326F"/>
          </a:solidFill>
          <a:ln>
            <a:solidFill>
              <a:srgbClr val="0A32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42FCBB7-301E-0A4A-BBE0-A026BDBE5283}"/>
              </a:ext>
            </a:extLst>
          </p:cNvPr>
          <p:cNvSpPr txBox="1"/>
          <p:nvPr/>
        </p:nvSpPr>
        <p:spPr>
          <a:xfrm>
            <a:off x="10174961" y="1928971"/>
            <a:ext cx="1564572" cy="59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b="1" dirty="0" err="1">
                <a:solidFill>
                  <a:srgbClr val="FF0000"/>
                </a:solidFill>
              </a:rPr>
              <a:t>강화필요</a:t>
            </a:r>
            <a:endParaRPr lang="ko-KR" altLang="en-US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034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0EAF918-3987-422E-8C75-8BD3B7C05E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500" b="95556" l="4515" r="55756">
                        <a14:foregroundMark x1="18736" y1="36389" x2="27991" y2="48333"/>
                        <a14:foregroundMark x1="27991" y1="48333" x2="32280" y2="50833"/>
                        <a14:foregroundMark x1="17833" y1="33889" x2="35214" y2="46944"/>
                        <a14:foregroundMark x1="35214" y1="46944" x2="27765" y2="55278"/>
                        <a14:foregroundMark x1="27765" y1="55278" x2="28217" y2="47778"/>
                        <a14:foregroundMark x1="25056" y1="40556" x2="30474" y2="60556"/>
                        <a14:foregroundMark x1="24605" y1="58333" x2="25056" y2="53333"/>
                        <a14:foregroundMark x1="32731" y1="45556" x2="31828" y2="46667"/>
                        <a14:foregroundMark x1="44244" y1="43333" x2="45824" y2="65556"/>
                        <a14:foregroundMark x1="35440" y1="33333" x2="29797" y2="34722"/>
                        <a14:foregroundMark x1="29797" y1="34722" x2="42664" y2="34167"/>
                        <a14:foregroundMark x1="39278" y1="30278" x2="30474" y2="41111"/>
                        <a14:foregroundMark x1="30700" y1="16667" x2="34989" y2="15000"/>
                        <a14:foregroundMark x1="43567" y1="17222" x2="44018" y2="17500"/>
                        <a14:foregroundMark x1="41535" y1="16389" x2="47404" y2="16944"/>
                        <a14:foregroundMark x1="40632" y1="17222" x2="41761" y2="18611"/>
                        <a14:foregroundMark x1="41084" y1="16667" x2="42438" y2="15833"/>
                        <a14:foregroundMark x1="48984" y1="29722" x2="47178" y2="34444"/>
                        <a14:foregroundMark x1="48081" y1="43611" x2="46953" y2="71389"/>
                        <a14:foregroundMark x1="45824" y1="36389" x2="42889" y2="61944"/>
                        <a14:foregroundMark x1="42889" y1="61944" x2="44921" y2="68333"/>
                        <a14:foregroundMark x1="42438" y1="42500" x2="41761" y2="64722"/>
                        <a14:foregroundMark x1="41761" y1="64722" x2="41986" y2="65833"/>
                        <a14:foregroundMark x1="24153" y1="50000" x2="30926" y2="30278"/>
                        <a14:foregroundMark x1="30926" y1="30278" x2="35666" y2="31111"/>
                        <a14:foregroundMark x1="48081" y1="61111" x2="48758" y2="76389"/>
                        <a14:foregroundMark x1="48533" y1="39444" x2="48984" y2="68889"/>
                        <a14:foregroundMark x1="48984" y1="43056" x2="51242" y2="76389"/>
                        <a14:foregroundMark x1="51242" y1="76389" x2="47404" y2="75000"/>
                        <a14:foregroundMark x1="22348" y1="68333" x2="32054" y2="84167"/>
                        <a14:foregroundMark x1="32054" y1="84167" x2="40181" y2="89722"/>
                        <a14:foregroundMark x1="40181" y1="89722" x2="50564" y2="91944"/>
                        <a14:foregroundMark x1="20542" y1="70556" x2="30700" y2="86389"/>
                        <a14:foregroundMark x1="30700" y1="86389" x2="43341" y2="93611"/>
                        <a14:foregroundMark x1="43341" y1="93611" x2="47856" y2="93889"/>
                        <a14:foregroundMark x1="34086" y1="12500" x2="36343" y2="13056"/>
                        <a14:foregroundMark x1="43567" y1="15556" x2="48758" y2="17500"/>
                        <a14:foregroundMark x1="47856" y1="16389" x2="48758" y2="18056"/>
                        <a14:foregroundMark x1="23025" y1="67222" x2="20090" y2="68889"/>
                        <a14:foregroundMark x1="24605" y1="80556" x2="28894" y2="85833"/>
                        <a14:foregroundMark x1="28894" y1="85833" x2="47404" y2="95556"/>
                        <a14:foregroundMark x1="47404" y1="95556" x2="47404" y2="95556"/>
                        <a14:foregroundMark x1="20993" y1="73889" x2="25056" y2="78333"/>
                        <a14:foregroundMark x1="48081" y1="95556" x2="48533" y2="94722"/>
                        <a14:foregroundMark x1="48081" y1="92500" x2="48984" y2="93889"/>
                        <a14:foregroundMark x1="46727" y1="17500" x2="55756" y2="17778"/>
                      </a14:backgroundRemoval>
                    </a14:imgEffect>
                  </a14:imgLayer>
                </a14:imgProps>
              </a:ext>
            </a:extLst>
          </a:blip>
          <a:srcRect t="8770" r="50561" b="3764"/>
          <a:stretch/>
        </p:blipFill>
        <p:spPr>
          <a:xfrm>
            <a:off x="7941924" y="315606"/>
            <a:ext cx="4250076" cy="61930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6086A1-7B90-419C-9D39-0C655D77C7AE}"/>
              </a:ext>
            </a:extLst>
          </p:cNvPr>
          <p:cNvSpPr txBox="1"/>
          <p:nvPr/>
        </p:nvSpPr>
        <p:spPr>
          <a:xfrm>
            <a:off x="523981" y="2882006"/>
            <a:ext cx="7541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2060"/>
                </a:solidFill>
              </a:rPr>
              <a:t>3.</a:t>
            </a:r>
            <a:r>
              <a:rPr lang="ko-KR" altLang="en-US" sz="4000" b="1" dirty="0">
                <a:solidFill>
                  <a:srgbClr val="002060"/>
                </a:solidFill>
              </a:rPr>
              <a:t> 토픽모델링 </a:t>
            </a:r>
            <a:r>
              <a:rPr lang="en-US" altLang="ko-KR" sz="4000" b="1" dirty="0">
                <a:solidFill>
                  <a:srgbClr val="002060"/>
                </a:solidFill>
              </a:rPr>
              <a:t>- LDA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318BD5-A206-4158-AAA6-E746B9E8E602}"/>
              </a:ext>
            </a:extLst>
          </p:cNvPr>
          <p:cNvSpPr/>
          <p:nvPr/>
        </p:nvSpPr>
        <p:spPr>
          <a:xfrm>
            <a:off x="0" y="0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C480E0-5624-42FA-B6C8-FC6B714D73CE}"/>
              </a:ext>
            </a:extLst>
          </p:cNvPr>
          <p:cNvSpPr/>
          <p:nvPr/>
        </p:nvSpPr>
        <p:spPr>
          <a:xfrm>
            <a:off x="0" y="20549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A6D923-4578-43EC-A603-E94B322F7084}"/>
              </a:ext>
            </a:extLst>
          </p:cNvPr>
          <p:cNvSpPr/>
          <p:nvPr/>
        </p:nvSpPr>
        <p:spPr>
          <a:xfrm>
            <a:off x="0" y="6542394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D94E7B-1CCA-4036-BE51-8D7F2E09C6BF}"/>
              </a:ext>
            </a:extLst>
          </p:cNvPr>
          <p:cNvSpPr/>
          <p:nvPr/>
        </p:nvSpPr>
        <p:spPr>
          <a:xfrm>
            <a:off x="0" y="654687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541F4AF-4A09-43DB-BA5D-8C6794606C27}"/>
              </a:ext>
            </a:extLst>
          </p:cNvPr>
          <p:cNvSpPr/>
          <p:nvPr/>
        </p:nvSpPr>
        <p:spPr>
          <a:xfrm rot="16200000">
            <a:off x="-3270260" y="3390668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0496B0-2104-4AF4-8AD6-45F8F146EE04}"/>
              </a:ext>
            </a:extLst>
          </p:cNvPr>
          <p:cNvSpPr/>
          <p:nvPr/>
        </p:nvSpPr>
        <p:spPr>
          <a:xfrm rot="16200000">
            <a:off x="8736806" y="3353391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399613F-EDDF-48B0-8B15-442E338990EC}"/>
              </a:ext>
            </a:extLst>
          </p:cNvPr>
          <p:cNvCxnSpPr/>
          <p:nvPr/>
        </p:nvCxnSpPr>
        <p:spPr>
          <a:xfrm>
            <a:off x="626722" y="3688423"/>
            <a:ext cx="7541232" cy="0"/>
          </a:xfrm>
          <a:prstGeom prst="line">
            <a:avLst/>
          </a:prstGeom>
          <a:ln w="28575">
            <a:solidFill>
              <a:srgbClr val="C0A3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256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318BD5-A206-4158-AAA6-E746B9E8E602}"/>
              </a:ext>
            </a:extLst>
          </p:cNvPr>
          <p:cNvSpPr/>
          <p:nvPr/>
        </p:nvSpPr>
        <p:spPr>
          <a:xfrm>
            <a:off x="0" y="0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C480E0-5624-42FA-B6C8-FC6B714D73CE}"/>
              </a:ext>
            </a:extLst>
          </p:cNvPr>
          <p:cNvSpPr/>
          <p:nvPr/>
        </p:nvSpPr>
        <p:spPr>
          <a:xfrm>
            <a:off x="0" y="20549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A6D923-4578-43EC-A603-E94B322F7084}"/>
              </a:ext>
            </a:extLst>
          </p:cNvPr>
          <p:cNvSpPr/>
          <p:nvPr/>
        </p:nvSpPr>
        <p:spPr>
          <a:xfrm>
            <a:off x="0" y="6542394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D94E7B-1CCA-4036-BE51-8D7F2E09C6BF}"/>
              </a:ext>
            </a:extLst>
          </p:cNvPr>
          <p:cNvSpPr/>
          <p:nvPr/>
        </p:nvSpPr>
        <p:spPr>
          <a:xfrm>
            <a:off x="0" y="654687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49CA36-2DF3-4BE7-A6DF-594E43430C8D}"/>
              </a:ext>
            </a:extLst>
          </p:cNvPr>
          <p:cNvSpPr txBox="1"/>
          <p:nvPr/>
        </p:nvSpPr>
        <p:spPr>
          <a:xfrm>
            <a:off x="297949" y="434409"/>
            <a:ext cx="10544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3-1. </a:t>
            </a:r>
            <a:r>
              <a:rPr lang="ko-KR" altLang="en-US" sz="2400" b="1" dirty="0"/>
              <a:t>방법론</a:t>
            </a:r>
            <a:r>
              <a:rPr lang="en-US" altLang="ko-KR" sz="2400" b="1" dirty="0"/>
              <a:t>_</a:t>
            </a:r>
            <a:r>
              <a:rPr lang="ko-KR" altLang="en-US" sz="2400" b="1" dirty="0"/>
              <a:t>요약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125D4C-A030-4B99-83D1-CB4B6B784CA8}"/>
              </a:ext>
            </a:extLst>
          </p:cNvPr>
          <p:cNvSpPr/>
          <p:nvPr/>
        </p:nvSpPr>
        <p:spPr>
          <a:xfrm rot="16200000">
            <a:off x="-3270260" y="3390668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FD32DD-1CB0-4597-8BDA-EA0C983209BE}"/>
              </a:ext>
            </a:extLst>
          </p:cNvPr>
          <p:cNvSpPr/>
          <p:nvPr/>
        </p:nvSpPr>
        <p:spPr>
          <a:xfrm rot="16200000">
            <a:off x="8736806" y="3353391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82ACD18-F401-47A2-BFF2-D6A6B9BF3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692" y="349321"/>
            <a:ext cx="771374" cy="6268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E263EAF-9CAA-45F2-90B9-CE86ABE3F137}"/>
              </a:ext>
            </a:extLst>
          </p:cNvPr>
          <p:cNvSpPr txBox="1"/>
          <p:nvPr/>
        </p:nvSpPr>
        <p:spPr>
          <a:xfrm>
            <a:off x="5909088" y="6090675"/>
            <a:ext cx="60979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00" dirty="0"/>
              <a:t>코드배포</a:t>
            </a:r>
            <a:endParaRPr lang="en-US" altLang="ko-KR" sz="1000" dirty="0"/>
          </a:p>
          <a:p>
            <a:pPr algn="r"/>
            <a:r>
              <a:rPr lang="en-US" altLang="ko-KR" sz="1000" dirty="0"/>
              <a:t>https://github.com/MonicaKim89/Text_Mining/tree/main/Korean_medicine</a:t>
            </a:r>
            <a:endParaRPr lang="ko-KR" altLang="en-US" sz="1000" dirty="0"/>
          </a:p>
        </p:txBody>
      </p:sp>
      <p:pic>
        <p:nvPicPr>
          <p:cNvPr id="1026" name="Picture 2" descr="Python 웹 크롤러 도구 비교 및 사용 후기(Scrapy vs selenium vs Requests, urllib) | by Key  Kim | Medium">
            <a:extLst>
              <a:ext uri="{FF2B5EF4-FFF2-40B4-BE49-F238E27FC236}">
                <a16:creationId xmlns:a16="http://schemas.microsoft.com/office/drawing/2014/main" id="{17AFCF3F-17C9-446A-AD05-B7B888F2D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09" y="1363603"/>
            <a:ext cx="2180946" cy="221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D552F73-E5B7-40E4-9DEF-C2B9A136F8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8906" y="1057998"/>
            <a:ext cx="6946509" cy="244566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A9DB937-7E6A-4A10-97E8-34CF4ECFD876}"/>
              </a:ext>
            </a:extLst>
          </p:cNvPr>
          <p:cNvSpPr/>
          <p:nvPr/>
        </p:nvSpPr>
        <p:spPr>
          <a:xfrm>
            <a:off x="662982" y="3529466"/>
            <a:ext cx="3093637" cy="2394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리뷰데이터 수집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0BC9514-99BB-422A-BACF-6C0D8526328E}"/>
              </a:ext>
            </a:extLst>
          </p:cNvPr>
          <p:cNvSpPr/>
          <p:nvPr/>
        </p:nvSpPr>
        <p:spPr>
          <a:xfrm>
            <a:off x="3756620" y="3529466"/>
            <a:ext cx="3614057" cy="2394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A3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명사 추출 후 벡터화 </a:t>
            </a:r>
            <a:r>
              <a:rPr lang="en-US" altLang="ko-KR" sz="1600" b="1" dirty="0">
                <a:solidFill>
                  <a:schemeClr val="tx1"/>
                </a:solidFill>
              </a:rPr>
              <a:t>(TF-IDF)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AA19E2-5E5C-4726-BAF4-92701D59B04A}"/>
              </a:ext>
            </a:extLst>
          </p:cNvPr>
          <p:cNvSpPr/>
          <p:nvPr/>
        </p:nvSpPr>
        <p:spPr>
          <a:xfrm>
            <a:off x="7370676" y="3529466"/>
            <a:ext cx="4158343" cy="2394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A40E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LDA </a:t>
            </a:r>
            <a:r>
              <a:rPr lang="ko-KR" altLang="en-US" sz="1600" b="1" dirty="0">
                <a:solidFill>
                  <a:schemeClr val="tx1"/>
                </a:solidFill>
              </a:rPr>
              <a:t>토픽추출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A81A5B2-3963-E547-AAF0-23DE9125F381}"/>
              </a:ext>
            </a:extLst>
          </p:cNvPr>
          <p:cNvSpPr/>
          <p:nvPr/>
        </p:nvSpPr>
        <p:spPr>
          <a:xfrm>
            <a:off x="662982" y="3768952"/>
            <a:ext cx="3093637" cy="2321723"/>
          </a:xfrm>
          <a:prstGeom prst="roundRect">
            <a:avLst>
              <a:gd name="adj" fmla="val 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3C2E4A-08D8-6845-A010-59DF111C96D6}"/>
              </a:ext>
            </a:extLst>
          </p:cNvPr>
          <p:cNvSpPr txBox="1"/>
          <p:nvPr/>
        </p:nvSpPr>
        <p:spPr>
          <a:xfrm>
            <a:off x="788671" y="3862537"/>
            <a:ext cx="2846070" cy="1778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1500" dirty="0"/>
              <a:t>파이썬</a:t>
            </a:r>
            <a:r>
              <a:rPr kumimoji="1" lang="ko-KR" altLang="en-US" sz="1500" dirty="0"/>
              <a:t>을 활용한 </a:t>
            </a:r>
            <a:endParaRPr kumimoji="1" lang="en-US" altLang="ko-KR" sz="1500" dirty="0"/>
          </a:p>
          <a:p>
            <a:pPr algn="ctr">
              <a:lnSpc>
                <a:spcPct val="150000"/>
              </a:lnSpc>
            </a:pPr>
            <a:r>
              <a:rPr kumimoji="1" lang="ko-KR" altLang="en-US" sz="1500" dirty="0"/>
              <a:t>댓글 수집 자동화</a:t>
            </a:r>
            <a:endParaRPr kumimoji="1" lang="en-US" altLang="ko-KR" sz="1500" dirty="0"/>
          </a:p>
          <a:p>
            <a:pPr algn="ctr">
              <a:lnSpc>
                <a:spcPct val="150000"/>
              </a:lnSpc>
            </a:pPr>
            <a:endParaRPr kumimoji="1" lang="en-US" altLang="ko-KR" sz="1500" dirty="0"/>
          </a:p>
          <a:p>
            <a:pPr algn="ctr">
              <a:lnSpc>
                <a:spcPct val="150000"/>
              </a:lnSpc>
            </a:pPr>
            <a:r>
              <a:rPr kumimoji="1" lang="ko-KR" altLang="en-US" sz="1500" dirty="0" err="1"/>
              <a:t>긍정댓글</a:t>
            </a:r>
            <a:r>
              <a:rPr kumimoji="1" lang="en-US" altLang="ko-KR" sz="1500" dirty="0"/>
              <a:t>(6.2</a:t>
            </a:r>
            <a:r>
              <a:rPr kumimoji="1" lang="ko-KR" altLang="en-US" sz="1500" dirty="0" err="1"/>
              <a:t>점이상</a:t>
            </a:r>
            <a:r>
              <a:rPr kumimoji="1" lang="en-US" altLang="ko-KR" sz="1500" dirty="0"/>
              <a:t>)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-37934</a:t>
            </a:r>
            <a:r>
              <a:rPr kumimoji="1" lang="ko-KR" altLang="en-US" sz="1500" dirty="0"/>
              <a:t>개</a:t>
            </a:r>
            <a:endParaRPr kumimoji="1" lang="en-US" altLang="ko-KR" sz="1500" dirty="0"/>
          </a:p>
          <a:p>
            <a:pPr algn="ctr">
              <a:lnSpc>
                <a:spcPct val="150000"/>
              </a:lnSpc>
            </a:pPr>
            <a:r>
              <a:rPr kumimoji="1" lang="ko-KR" altLang="en-US" sz="1500" dirty="0"/>
              <a:t> </a:t>
            </a:r>
            <a:r>
              <a:rPr kumimoji="1" lang="ko-KR" altLang="en-US" sz="1500" dirty="0" err="1"/>
              <a:t>부정댓글</a:t>
            </a:r>
            <a:r>
              <a:rPr kumimoji="1" lang="en-US" altLang="ko-KR" sz="1500" dirty="0"/>
              <a:t>(6.1</a:t>
            </a:r>
            <a:r>
              <a:rPr kumimoji="1" lang="ko-KR" altLang="en-US" sz="1500" dirty="0" err="1"/>
              <a:t>점이하</a:t>
            </a:r>
            <a:r>
              <a:rPr kumimoji="1" lang="en-US" altLang="ko-KR" sz="1500" dirty="0"/>
              <a:t>)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–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481</a:t>
            </a:r>
            <a:r>
              <a:rPr kumimoji="1" lang="ko-KR" altLang="en-US" sz="1500" dirty="0"/>
              <a:t>개</a:t>
            </a:r>
            <a:endParaRPr kumimoji="1" lang="en-US" altLang="ko-KR" sz="1500" dirty="0"/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3CC86AAF-493B-E546-BB36-BE6F659F1080}"/>
              </a:ext>
            </a:extLst>
          </p:cNvPr>
          <p:cNvSpPr/>
          <p:nvPr/>
        </p:nvSpPr>
        <p:spPr>
          <a:xfrm>
            <a:off x="3756619" y="3774038"/>
            <a:ext cx="3614056" cy="2321723"/>
          </a:xfrm>
          <a:prstGeom prst="roundRect">
            <a:avLst>
              <a:gd name="adj" fmla="val 0"/>
            </a:avLst>
          </a:prstGeom>
          <a:noFill/>
          <a:ln>
            <a:solidFill>
              <a:srgbClr val="C0A3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7FB82B-5384-F84B-92EA-C27056A0F167}"/>
              </a:ext>
            </a:extLst>
          </p:cNvPr>
          <p:cNvSpPr txBox="1"/>
          <p:nvPr/>
        </p:nvSpPr>
        <p:spPr>
          <a:xfrm>
            <a:off x="3878497" y="3862537"/>
            <a:ext cx="3324117" cy="2125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500" dirty="0"/>
              <a:t>반복되는 단어 </a:t>
            </a:r>
            <a:r>
              <a:rPr kumimoji="1" lang="en-US" altLang="ko-KR" sz="1500" dirty="0"/>
              <a:t>-</a:t>
            </a:r>
            <a:r>
              <a:rPr kumimoji="1" lang="ko-KR" altLang="en-US" sz="1500" dirty="0"/>
              <a:t> </a:t>
            </a:r>
            <a:r>
              <a:rPr kumimoji="1" lang="ko-KR" altLang="en-US" sz="1500" dirty="0" err="1"/>
              <a:t>패널티</a:t>
            </a:r>
            <a:endParaRPr kumimoji="1" lang="en-US" altLang="ko-KR" sz="1500" dirty="0"/>
          </a:p>
          <a:p>
            <a:pPr algn="ctr">
              <a:lnSpc>
                <a:spcPct val="150000"/>
              </a:lnSpc>
            </a:pPr>
            <a:r>
              <a:rPr kumimoji="1" lang="ko-KR" altLang="en-US" sz="1500" dirty="0"/>
              <a:t>조사</a:t>
            </a:r>
            <a:r>
              <a:rPr kumimoji="1" lang="en-US" altLang="ko-KR" sz="1500" dirty="0"/>
              <a:t>,</a:t>
            </a:r>
            <a:r>
              <a:rPr kumimoji="1" lang="ko-KR" altLang="en-US" sz="1500" dirty="0"/>
              <a:t> 전치사 </a:t>
            </a:r>
            <a:r>
              <a:rPr kumimoji="1" lang="en-US" altLang="ko-KR" sz="1500" dirty="0"/>
              <a:t>-</a:t>
            </a:r>
            <a:r>
              <a:rPr kumimoji="1" lang="ko-KR" altLang="en-US" sz="1500" dirty="0"/>
              <a:t> 삭제</a:t>
            </a:r>
            <a:endParaRPr kumimoji="1" lang="en-US" altLang="ko-KR" sz="1500" dirty="0"/>
          </a:p>
          <a:p>
            <a:pPr algn="ctr">
              <a:lnSpc>
                <a:spcPct val="150000"/>
              </a:lnSpc>
            </a:pPr>
            <a:r>
              <a:rPr kumimoji="1" lang="ko-KR" altLang="en-US" sz="1500" dirty="0" err="1"/>
              <a:t>중요의미를</a:t>
            </a:r>
            <a:r>
              <a:rPr kumimoji="1" lang="ko-KR" altLang="en-US" sz="1500" dirty="0"/>
              <a:t> 담는 단어 </a:t>
            </a:r>
            <a:r>
              <a:rPr kumimoji="1" lang="en-US" altLang="ko-KR" sz="1500" dirty="0"/>
              <a:t>–</a:t>
            </a:r>
            <a:r>
              <a:rPr kumimoji="1" lang="ko-KR" altLang="en-US" sz="1500" dirty="0"/>
              <a:t> 가중치</a:t>
            </a:r>
            <a:endParaRPr kumimoji="1" lang="en-US" altLang="ko-KR" sz="1500" dirty="0"/>
          </a:p>
          <a:p>
            <a:pPr algn="ctr">
              <a:lnSpc>
                <a:spcPct val="150000"/>
              </a:lnSpc>
            </a:pPr>
            <a:endParaRPr kumimoji="1" lang="en-US" altLang="ko-KR" sz="1500" dirty="0"/>
          </a:p>
          <a:p>
            <a:pPr algn="ctr">
              <a:lnSpc>
                <a:spcPct val="150000"/>
              </a:lnSpc>
            </a:pPr>
            <a:r>
              <a:rPr kumimoji="1" lang="ko-KR" altLang="en-US" sz="1500" dirty="0"/>
              <a:t>댓글에서 </a:t>
            </a:r>
            <a:r>
              <a:rPr kumimoji="1" lang="ko-KR" altLang="en-US" sz="1500" dirty="0" err="1"/>
              <a:t>중요단어</a:t>
            </a:r>
            <a:r>
              <a:rPr kumimoji="1" lang="ko-KR" altLang="en-US" sz="1500" dirty="0"/>
              <a:t> 추출</a:t>
            </a:r>
            <a:endParaRPr kumimoji="1" lang="en-US" altLang="ko-KR" sz="1500" dirty="0"/>
          </a:p>
          <a:p>
            <a:pPr algn="ctr">
              <a:lnSpc>
                <a:spcPct val="150000"/>
              </a:lnSpc>
            </a:pPr>
            <a:endParaRPr kumimoji="1" lang="en-US" altLang="ko-KR" sz="1500" dirty="0"/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148E4DF-7797-0F4A-9698-6379E4D73AE6}"/>
              </a:ext>
            </a:extLst>
          </p:cNvPr>
          <p:cNvSpPr/>
          <p:nvPr/>
        </p:nvSpPr>
        <p:spPr>
          <a:xfrm>
            <a:off x="7363093" y="3775225"/>
            <a:ext cx="4158343" cy="2321723"/>
          </a:xfrm>
          <a:prstGeom prst="roundRect">
            <a:avLst>
              <a:gd name="adj" fmla="val 0"/>
            </a:avLst>
          </a:prstGeom>
          <a:noFill/>
          <a:ln>
            <a:solidFill>
              <a:srgbClr val="C0A3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704BEF-25C8-D442-B4D0-0C75FF043B0D}"/>
              </a:ext>
            </a:extLst>
          </p:cNvPr>
          <p:cNvSpPr txBox="1"/>
          <p:nvPr/>
        </p:nvSpPr>
        <p:spPr>
          <a:xfrm>
            <a:off x="7721298" y="3913869"/>
            <a:ext cx="3324117" cy="1086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500" dirty="0"/>
              <a:t>추출된 단어들로 구성된 </a:t>
            </a:r>
            <a:r>
              <a:rPr kumimoji="1" lang="en-US" altLang="ko-KR" sz="1500" dirty="0"/>
              <a:t>‘</a:t>
            </a:r>
            <a:r>
              <a:rPr kumimoji="1" lang="ko-KR" altLang="en-US" sz="1500" dirty="0"/>
              <a:t>문서</a:t>
            </a:r>
            <a:r>
              <a:rPr kumimoji="1" lang="en-US" altLang="ko-KR" sz="1500" dirty="0"/>
              <a:t>’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sz="1500" dirty="0"/>
              <a:t>정해진 </a:t>
            </a:r>
            <a:r>
              <a:rPr kumimoji="1" lang="ko-KR" altLang="en-US" sz="1500" dirty="0" err="1"/>
              <a:t>갯수에</a:t>
            </a:r>
            <a:r>
              <a:rPr kumimoji="1" lang="ko-KR" altLang="en-US" sz="1500" dirty="0"/>
              <a:t> 따라 </a:t>
            </a:r>
            <a:endParaRPr kumimoji="1" lang="en-US" altLang="ko-KR" sz="1500" dirty="0"/>
          </a:p>
          <a:p>
            <a:pPr algn="ctr">
              <a:lnSpc>
                <a:spcPct val="150000"/>
              </a:lnSpc>
            </a:pPr>
            <a:r>
              <a:rPr kumimoji="1" lang="ko-KR" altLang="en-US" sz="1500" dirty="0"/>
              <a:t>주제와 관련 키워드 추출</a:t>
            </a:r>
            <a:endParaRPr kumimoji="1"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2719195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318BD5-A206-4158-AAA6-E746B9E8E602}"/>
              </a:ext>
            </a:extLst>
          </p:cNvPr>
          <p:cNvSpPr/>
          <p:nvPr/>
        </p:nvSpPr>
        <p:spPr>
          <a:xfrm>
            <a:off x="0" y="0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C480E0-5624-42FA-B6C8-FC6B714D73CE}"/>
              </a:ext>
            </a:extLst>
          </p:cNvPr>
          <p:cNvSpPr/>
          <p:nvPr/>
        </p:nvSpPr>
        <p:spPr>
          <a:xfrm>
            <a:off x="0" y="20549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A6D923-4578-43EC-A603-E94B322F7084}"/>
              </a:ext>
            </a:extLst>
          </p:cNvPr>
          <p:cNvSpPr/>
          <p:nvPr/>
        </p:nvSpPr>
        <p:spPr>
          <a:xfrm>
            <a:off x="0" y="6542394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D94E7B-1CCA-4036-BE51-8D7F2E09C6BF}"/>
              </a:ext>
            </a:extLst>
          </p:cNvPr>
          <p:cNvSpPr/>
          <p:nvPr/>
        </p:nvSpPr>
        <p:spPr>
          <a:xfrm>
            <a:off x="0" y="654687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125D4C-A030-4B99-83D1-CB4B6B784CA8}"/>
              </a:ext>
            </a:extLst>
          </p:cNvPr>
          <p:cNvSpPr/>
          <p:nvPr/>
        </p:nvSpPr>
        <p:spPr>
          <a:xfrm rot="16200000">
            <a:off x="-3270260" y="3390668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FD32DD-1CB0-4597-8BDA-EA0C983209BE}"/>
              </a:ext>
            </a:extLst>
          </p:cNvPr>
          <p:cNvSpPr/>
          <p:nvPr/>
        </p:nvSpPr>
        <p:spPr>
          <a:xfrm rot="16200000">
            <a:off x="8736806" y="3353391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82ACD18-F401-47A2-BFF2-D6A6B9BF3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692" y="349321"/>
            <a:ext cx="771374" cy="6268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B1D10C2-A382-493E-A56B-3CBD87A0F113}"/>
              </a:ext>
            </a:extLst>
          </p:cNvPr>
          <p:cNvSpPr txBox="1"/>
          <p:nvPr/>
        </p:nvSpPr>
        <p:spPr>
          <a:xfrm>
            <a:off x="297949" y="434409"/>
            <a:ext cx="10544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3-2. </a:t>
            </a:r>
            <a:r>
              <a:rPr lang="ko-KR" altLang="en-US" sz="2400" b="1" dirty="0" err="1"/>
              <a:t>텍스트마이닝</a:t>
            </a:r>
            <a:r>
              <a:rPr lang="ko-KR" altLang="en-US" sz="2400" b="1" dirty="0"/>
              <a:t> 활용 리뷰데이터 수집</a:t>
            </a:r>
            <a:r>
              <a:rPr lang="en-US" altLang="ko-KR" sz="2400" b="1" dirty="0"/>
              <a:t> </a:t>
            </a:r>
            <a:endParaRPr lang="ko-KR" altLang="en-US" sz="2400" b="1" dirty="0"/>
          </a:p>
        </p:txBody>
      </p:sp>
      <p:sp>
        <p:nvSpPr>
          <p:cNvPr id="5" name="화살표: 위쪽 4">
            <a:extLst>
              <a:ext uri="{FF2B5EF4-FFF2-40B4-BE49-F238E27FC236}">
                <a16:creationId xmlns:a16="http://schemas.microsoft.com/office/drawing/2014/main" id="{BC77E76D-0DEA-4EE1-809C-A6A515BC7387}"/>
              </a:ext>
            </a:extLst>
          </p:cNvPr>
          <p:cNvSpPr/>
          <p:nvPr/>
        </p:nvSpPr>
        <p:spPr>
          <a:xfrm>
            <a:off x="9332255" y="2012263"/>
            <a:ext cx="261257" cy="366215"/>
          </a:xfrm>
          <a:prstGeom prst="upArrow">
            <a:avLst/>
          </a:prstGeom>
          <a:solidFill>
            <a:srgbClr val="A40E17"/>
          </a:solidFill>
          <a:ln>
            <a:solidFill>
              <a:srgbClr val="A40E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F32245-2D65-4F2D-8B76-8425DF0B6C8B}"/>
              </a:ext>
            </a:extLst>
          </p:cNvPr>
          <p:cNvSpPr txBox="1"/>
          <p:nvPr/>
        </p:nvSpPr>
        <p:spPr>
          <a:xfrm>
            <a:off x="9741299" y="1387966"/>
            <a:ext cx="1708936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FF0000"/>
                </a:solidFill>
              </a:rPr>
              <a:t>긍정리뷰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37934</a:t>
            </a:r>
            <a:r>
              <a:rPr lang="en-US" altLang="ko-KR" sz="2000" b="1" dirty="0">
                <a:solidFill>
                  <a:srgbClr val="FF0000"/>
                </a:solidFill>
              </a:rPr>
              <a:t> </a:t>
            </a:r>
            <a:r>
              <a:rPr lang="ko-KR" altLang="en-US" sz="2000" b="1" dirty="0">
                <a:solidFill>
                  <a:srgbClr val="FF0000"/>
                </a:solidFill>
              </a:rPr>
              <a:t>개</a:t>
            </a:r>
          </a:p>
        </p:txBody>
      </p:sp>
      <p:sp>
        <p:nvSpPr>
          <p:cNvPr id="18" name="화살표: 위쪽 17">
            <a:extLst>
              <a:ext uri="{FF2B5EF4-FFF2-40B4-BE49-F238E27FC236}">
                <a16:creationId xmlns:a16="http://schemas.microsoft.com/office/drawing/2014/main" id="{1DD7AAD1-8C83-43F8-B45A-77030B994A53}"/>
              </a:ext>
            </a:extLst>
          </p:cNvPr>
          <p:cNvSpPr/>
          <p:nvPr/>
        </p:nvSpPr>
        <p:spPr>
          <a:xfrm rot="10800000">
            <a:off x="9332255" y="2918147"/>
            <a:ext cx="261257" cy="366215"/>
          </a:xfrm>
          <a:prstGeom prst="upArrow">
            <a:avLst/>
          </a:prstGeom>
          <a:solidFill>
            <a:srgbClr val="0A326F"/>
          </a:solidFill>
          <a:ln>
            <a:solidFill>
              <a:srgbClr val="0A32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6A871D-B247-4376-8AFB-3266D6730392}"/>
              </a:ext>
            </a:extLst>
          </p:cNvPr>
          <p:cNvSpPr txBox="1"/>
          <p:nvPr/>
        </p:nvSpPr>
        <p:spPr>
          <a:xfrm>
            <a:off x="9741299" y="2874600"/>
            <a:ext cx="1708936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0000FF"/>
                </a:solidFill>
              </a:rPr>
              <a:t>부정리뷰</a:t>
            </a:r>
            <a:endParaRPr lang="en-US" altLang="ko-KR" sz="2000" b="1" dirty="0">
              <a:solidFill>
                <a:srgbClr val="0000FF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2673</a:t>
            </a:r>
            <a:r>
              <a:rPr lang="en-US" altLang="ko-KR" sz="2000" b="1" dirty="0">
                <a:solidFill>
                  <a:srgbClr val="0000FF"/>
                </a:solidFill>
              </a:rPr>
              <a:t> </a:t>
            </a:r>
            <a:r>
              <a:rPr lang="ko-KR" altLang="en-US" sz="2000" b="1" dirty="0">
                <a:solidFill>
                  <a:srgbClr val="0000FF"/>
                </a:solidFill>
              </a:rPr>
              <a:t>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851C6E-9BB9-460D-B50D-0ACCC17DC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88" y="1049853"/>
            <a:ext cx="8785339" cy="525131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8BA3571-3890-4B08-8E7F-81B9CEFA8653}"/>
              </a:ext>
            </a:extLst>
          </p:cNvPr>
          <p:cNvCxnSpPr>
            <a:cxnSpLocks/>
          </p:cNvCxnSpPr>
          <p:nvPr/>
        </p:nvCxnSpPr>
        <p:spPr>
          <a:xfrm>
            <a:off x="642514" y="2609362"/>
            <a:ext cx="10787743" cy="0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B554C05-5756-4D97-A444-1B8BE9E9C68C}"/>
              </a:ext>
            </a:extLst>
          </p:cNvPr>
          <p:cNvSpPr txBox="1"/>
          <p:nvPr/>
        </p:nvSpPr>
        <p:spPr>
          <a:xfrm>
            <a:off x="9668558" y="2379693"/>
            <a:ext cx="1708936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b="1" dirty="0">
                <a:highlight>
                  <a:srgbClr val="FFFF00"/>
                </a:highlight>
              </a:rPr>
              <a:t>Score 7</a:t>
            </a:r>
            <a:endParaRPr lang="ko-KR" altLang="en-US" sz="15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42448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318BD5-A206-4158-AAA6-E746B9E8E602}"/>
              </a:ext>
            </a:extLst>
          </p:cNvPr>
          <p:cNvSpPr/>
          <p:nvPr/>
        </p:nvSpPr>
        <p:spPr>
          <a:xfrm>
            <a:off x="0" y="0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C480E0-5624-42FA-B6C8-FC6B714D73CE}"/>
              </a:ext>
            </a:extLst>
          </p:cNvPr>
          <p:cNvSpPr/>
          <p:nvPr/>
        </p:nvSpPr>
        <p:spPr>
          <a:xfrm>
            <a:off x="0" y="20549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A6D923-4578-43EC-A603-E94B322F7084}"/>
              </a:ext>
            </a:extLst>
          </p:cNvPr>
          <p:cNvSpPr/>
          <p:nvPr/>
        </p:nvSpPr>
        <p:spPr>
          <a:xfrm>
            <a:off x="0" y="6542394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D94E7B-1CCA-4036-BE51-8D7F2E09C6BF}"/>
              </a:ext>
            </a:extLst>
          </p:cNvPr>
          <p:cNvSpPr/>
          <p:nvPr/>
        </p:nvSpPr>
        <p:spPr>
          <a:xfrm>
            <a:off x="0" y="654687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125D4C-A030-4B99-83D1-CB4B6B784CA8}"/>
              </a:ext>
            </a:extLst>
          </p:cNvPr>
          <p:cNvSpPr/>
          <p:nvPr/>
        </p:nvSpPr>
        <p:spPr>
          <a:xfrm rot="16200000">
            <a:off x="-3270260" y="3390668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FD32DD-1CB0-4597-8BDA-EA0C983209BE}"/>
              </a:ext>
            </a:extLst>
          </p:cNvPr>
          <p:cNvSpPr/>
          <p:nvPr/>
        </p:nvSpPr>
        <p:spPr>
          <a:xfrm rot="16200000">
            <a:off x="8736806" y="3353391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82ACD18-F401-47A2-BFF2-D6A6B9BF3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692" y="349321"/>
            <a:ext cx="771374" cy="6268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B1D10C2-A382-493E-A56B-3CBD87A0F113}"/>
              </a:ext>
            </a:extLst>
          </p:cNvPr>
          <p:cNvSpPr txBox="1"/>
          <p:nvPr/>
        </p:nvSpPr>
        <p:spPr>
          <a:xfrm>
            <a:off x="297949" y="434409"/>
            <a:ext cx="10544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3-4. </a:t>
            </a:r>
            <a:r>
              <a:rPr lang="ko-KR" altLang="en-US" sz="2400" b="1" dirty="0"/>
              <a:t>토픽모델링</a:t>
            </a:r>
            <a:r>
              <a:rPr lang="en-US" altLang="ko-KR" sz="2400" b="1" dirty="0"/>
              <a:t>(TF-IDF)</a:t>
            </a:r>
            <a:endParaRPr lang="ko-KR" altLang="en-US" sz="2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BA29DE-27EC-477F-8C92-1CAC409B5C0E}"/>
              </a:ext>
            </a:extLst>
          </p:cNvPr>
          <p:cNvSpPr txBox="1"/>
          <p:nvPr/>
        </p:nvSpPr>
        <p:spPr>
          <a:xfrm>
            <a:off x="639374" y="1351938"/>
            <a:ext cx="2856493" cy="47087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치료</a:t>
            </a:r>
            <a:r>
              <a:rPr lang="en-US" altLang="ko-KR" sz="140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', ＇</a:t>
            </a:r>
            <a:r>
              <a:rPr lang="ko-KR" altLang="en-US" sz="1400" dirty="0">
                <a:solidFill>
                  <a:srgbClr val="616161"/>
                </a:solidFill>
                <a:latin typeface="Consolas" panose="020B0609020204030204" pitchFamily="49" charset="0"/>
              </a:rPr>
              <a:t>진료</a:t>
            </a:r>
            <a:r>
              <a:rPr lang="en-US" altLang="ko-KR" sz="1400" dirty="0">
                <a:solidFill>
                  <a:srgbClr val="616161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, ＇</a:t>
            </a:r>
            <a:r>
              <a:rPr lang="ko-KR" altLang="en-US" sz="140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치과</a:t>
            </a:r>
            <a:r>
              <a:rPr lang="en-US" altLang="ko-KR" sz="140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', ＇</a:t>
            </a:r>
            <a:r>
              <a:rPr lang="ko-KR" altLang="en-US" sz="140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병원</a:t>
            </a:r>
            <a:r>
              <a:rPr lang="en-US" altLang="ko-KR" sz="140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＇, ＇</a:t>
            </a:r>
            <a:r>
              <a:rPr lang="ko-KR" altLang="en-US" sz="140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스케일링</a:t>
            </a:r>
            <a:r>
              <a:rPr lang="en-US" altLang="ko-KR" sz="140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', ＇</a:t>
            </a:r>
            <a:r>
              <a:rPr lang="ko-KR" altLang="en-US" sz="140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위해</a:t>
            </a:r>
            <a:r>
              <a:rPr lang="en-US" altLang="ko-KR" sz="140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＇, ＇</a:t>
            </a:r>
            <a:r>
              <a:rPr lang="ko-KR" altLang="en-US" sz="140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분위기</a:t>
            </a:r>
            <a:r>
              <a:rPr lang="en-US" altLang="ko-KR" sz="140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', ＇</a:t>
            </a:r>
            <a:r>
              <a:rPr lang="ko-KR" altLang="en-US" sz="140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원장 선생님</a:t>
            </a:r>
            <a:r>
              <a:rPr lang="en-US" altLang="ko-KR" sz="140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', ＇</a:t>
            </a:r>
            <a:r>
              <a:rPr lang="ko-KR" altLang="en-US" sz="140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보험</a:t>
            </a:r>
            <a:r>
              <a:rPr lang="en-US" altLang="ko-KR" sz="140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', ＇</a:t>
            </a:r>
            <a:r>
              <a:rPr lang="ko-KR" altLang="en-US" sz="140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보고</a:t>
            </a:r>
            <a:r>
              <a:rPr lang="en-US" altLang="ko-KR" sz="140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＇, ＇</a:t>
            </a:r>
            <a:r>
              <a:rPr lang="ko-KR" altLang="en-US" sz="140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스케일링</a:t>
            </a:r>
            <a:r>
              <a:rPr lang="en-US" altLang="ko-KR" sz="140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', ＇</a:t>
            </a:r>
            <a:r>
              <a:rPr lang="ko-KR" altLang="en-US" sz="1400" i="0" dirty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츙차</a:t>
            </a:r>
            <a:r>
              <a:rPr lang="en-US" altLang="ko-KR" sz="140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sz="140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선생님</a:t>
            </a:r>
            <a:r>
              <a:rPr lang="en-US" altLang="ko-KR" sz="140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sz="140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성의</a:t>
            </a:r>
            <a:r>
              <a:rPr lang="en-US" altLang="ko-KR" sz="140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sz="140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진료</a:t>
            </a:r>
            <a:r>
              <a:rPr lang="en-US" altLang="ko-KR" sz="140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sz="140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대해</a:t>
            </a:r>
            <a:r>
              <a:rPr lang="en-US" altLang="ko-KR" sz="140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sz="140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실망</a:t>
            </a:r>
            <a:r>
              <a:rPr lang="en-US" altLang="ko-KR" sz="140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sz="140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지고</a:t>
            </a:r>
            <a:r>
              <a:rPr lang="en-US" altLang="ko-KR" sz="140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sz="140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효과</a:t>
            </a:r>
            <a:r>
              <a:rPr lang="en-US" altLang="ko-KR" sz="140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sz="140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의원</a:t>
            </a:r>
            <a:r>
              <a:rPr lang="en-US" altLang="ko-KR" sz="140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sz="140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원장</a:t>
            </a:r>
            <a:r>
              <a:rPr lang="en-US" altLang="ko-KR" sz="140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', ', '</a:t>
            </a:r>
            <a:r>
              <a:rPr lang="ko-KR" altLang="en-US" sz="140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진료</a:t>
            </a:r>
            <a:r>
              <a:rPr lang="en-US" altLang="ko-KR" sz="140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sz="140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리뷰</a:t>
            </a:r>
            <a:r>
              <a:rPr lang="en-US" altLang="ko-KR" sz="140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rgbClr val="616161"/>
              </a:solidFill>
              <a:latin typeface="Consolas" panose="020B0609020204030204" pitchFamily="49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616161"/>
                </a:solidFill>
                <a:latin typeface="Consolas" panose="020B0609020204030204" pitchFamily="49" charset="0"/>
              </a:rPr>
              <a:t>로 이루어진 </a:t>
            </a:r>
            <a:r>
              <a:rPr lang="en-US" altLang="ko-KR" b="1" dirty="0">
                <a:solidFill>
                  <a:srgbClr val="616161"/>
                </a:solidFill>
                <a:latin typeface="Consolas" panose="020B0609020204030204" pitchFamily="49" charset="0"/>
              </a:rPr>
              <a:t>documents</a:t>
            </a:r>
          </a:p>
          <a:p>
            <a:pPr algn="ctr">
              <a:lnSpc>
                <a:spcPct val="150000"/>
              </a:lnSpc>
            </a:pPr>
            <a:endParaRPr lang="en-US" altLang="ko-KR" b="1" dirty="0">
              <a:solidFill>
                <a:srgbClr val="616161"/>
              </a:solidFill>
              <a:latin typeface="Consolas" panose="020B0609020204030204" pitchFamily="49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616161"/>
                </a:solidFill>
                <a:latin typeface="Consolas" panose="020B0609020204030204" pitchFamily="49" charset="0"/>
              </a:rPr>
              <a:t>긍정 </a:t>
            </a:r>
            <a:r>
              <a:rPr lang="en-US" altLang="ko-KR" b="1" dirty="0">
                <a:solidFill>
                  <a:srgbClr val="616161"/>
                </a:solidFill>
                <a:latin typeface="Consolas" panose="020B0609020204030204" pitchFamily="49" charset="0"/>
              </a:rPr>
              <a:t>: 37934</a:t>
            </a:r>
            <a:r>
              <a:rPr lang="ko-KR" altLang="en-US" b="1" dirty="0">
                <a:solidFill>
                  <a:srgbClr val="616161"/>
                </a:solidFill>
                <a:latin typeface="Consolas" panose="020B0609020204030204" pitchFamily="49" charset="0"/>
              </a:rPr>
              <a:t>개</a:t>
            </a:r>
            <a:endParaRPr lang="en-US" altLang="ko-KR" b="1" dirty="0">
              <a:solidFill>
                <a:srgbClr val="616161"/>
              </a:solidFill>
              <a:latin typeface="Consolas" panose="020B0609020204030204" pitchFamily="49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616161"/>
                </a:solidFill>
                <a:latin typeface="Consolas" panose="020B0609020204030204" pitchFamily="49" charset="0"/>
              </a:rPr>
              <a:t>부정 </a:t>
            </a:r>
            <a:r>
              <a:rPr lang="en-US" altLang="ko-KR" b="1" dirty="0">
                <a:solidFill>
                  <a:srgbClr val="616161"/>
                </a:solidFill>
                <a:latin typeface="Consolas" panose="020B0609020204030204" pitchFamily="49" charset="0"/>
              </a:rPr>
              <a:t>: 2673</a:t>
            </a:r>
            <a:r>
              <a:rPr lang="ko-KR" altLang="en-US" b="1" dirty="0">
                <a:solidFill>
                  <a:srgbClr val="616161"/>
                </a:solidFill>
                <a:latin typeface="Consolas" panose="020B0609020204030204" pitchFamily="49" charset="0"/>
              </a:rPr>
              <a:t>개</a:t>
            </a:r>
            <a:endParaRPr lang="en-US" altLang="ko-KR" b="1" dirty="0">
              <a:solidFill>
                <a:srgbClr val="61616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A26150-2B03-4A32-B621-E9424F698E18}"/>
              </a:ext>
            </a:extLst>
          </p:cNvPr>
          <p:cNvGrpSpPr/>
          <p:nvPr/>
        </p:nvGrpSpPr>
        <p:grpSpPr>
          <a:xfrm>
            <a:off x="3700769" y="3561594"/>
            <a:ext cx="1095165" cy="631371"/>
            <a:chOff x="5009514" y="3288428"/>
            <a:chExt cx="1095165" cy="631371"/>
          </a:xfrm>
        </p:grpSpPr>
        <p:sp>
          <p:nvSpPr>
            <p:cNvPr id="8" name="화살표: 아래쪽 7">
              <a:extLst>
                <a:ext uri="{FF2B5EF4-FFF2-40B4-BE49-F238E27FC236}">
                  <a16:creationId xmlns:a16="http://schemas.microsoft.com/office/drawing/2014/main" id="{FCBFBBC4-D8CD-4D48-9775-4DAF43CB0276}"/>
                </a:ext>
              </a:extLst>
            </p:cNvPr>
            <p:cNvSpPr/>
            <p:nvPr/>
          </p:nvSpPr>
          <p:spPr>
            <a:xfrm rot="16200000">
              <a:off x="5241411" y="3056531"/>
              <a:ext cx="631371" cy="1095165"/>
            </a:xfrm>
            <a:prstGeom prst="downArrow">
              <a:avLst>
                <a:gd name="adj1" fmla="val 46552"/>
                <a:gd name="adj2" fmla="val 8620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F24D1F6-25F6-4E9D-9F72-F48F48B9ACBB}"/>
                </a:ext>
              </a:extLst>
            </p:cNvPr>
            <p:cNvSpPr txBox="1"/>
            <p:nvPr/>
          </p:nvSpPr>
          <p:spPr>
            <a:xfrm>
              <a:off x="5009514" y="3389950"/>
              <a:ext cx="6619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/>
                <a:t>LDA</a:t>
              </a:r>
              <a:endParaRPr lang="ko-KR" altLang="en-US" b="1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AB5B28E-5E95-4DC6-9E8A-1D004C209CA3}"/>
              </a:ext>
            </a:extLst>
          </p:cNvPr>
          <p:cNvGrpSpPr/>
          <p:nvPr/>
        </p:nvGrpSpPr>
        <p:grpSpPr>
          <a:xfrm>
            <a:off x="4795934" y="1244310"/>
            <a:ext cx="6899355" cy="2554982"/>
            <a:chOff x="4795934" y="756356"/>
            <a:chExt cx="6899355" cy="255498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64346C-4A7B-4C20-B18D-661FE2260712}"/>
                </a:ext>
              </a:extLst>
            </p:cNvPr>
            <p:cNvSpPr txBox="1"/>
            <p:nvPr/>
          </p:nvSpPr>
          <p:spPr>
            <a:xfrm>
              <a:off x="7396067" y="870549"/>
              <a:ext cx="1553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err="1"/>
                <a:t>긍정토픽</a:t>
              </a:r>
              <a:r>
                <a:rPr lang="ko-KR" altLang="en-US" b="1" dirty="0"/>
                <a:t> </a:t>
              </a:r>
              <a:r>
                <a:rPr lang="en-US" altLang="ko-KR" b="1" dirty="0">
                  <a:solidFill>
                    <a:srgbClr val="FF0000"/>
                  </a:solidFill>
                </a:rPr>
                <a:t>5</a:t>
              </a:r>
              <a:r>
                <a:rPr lang="ko-KR" altLang="en-US" b="1" dirty="0"/>
                <a:t>개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29BC198-EAF2-40FB-ABB4-6C3100E61329}"/>
                </a:ext>
              </a:extLst>
            </p:cNvPr>
            <p:cNvSpPr/>
            <p:nvPr/>
          </p:nvSpPr>
          <p:spPr>
            <a:xfrm>
              <a:off x="4795934" y="756356"/>
              <a:ext cx="6899355" cy="2554982"/>
            </a:xfrm>
            <a:prstGeom prst="rect">
              <a:avLst/>
            </a:prstGeom>
            <a:noFill/>
            <a:ln>
              <a:solidFill>
                <a:srgbClr val="C0A3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884C380-BC85-410D-A680-64B849CC6BE4}"/>
              </a:ext>
            </a:extLst>
          </p:cNvPr>
          <p:cNvGrpSpPr/>
          <p:nvPr/>
        </p:nvGrpSpPr>
        <p:grpSpPr>
          <a:xfrm>
            <a:off x="4795934" y="4126504"/>
            <a:ext cx="6899355" cy="2027183"/>
            <a:chOff x="4805522" y="3744553"/>
            <a:chExt cx="6899355" cy="202718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1777BC1-0BBF-4EB7-A4CE-2FAF12B3FC9B}"/>
                </a:ext>
              </a:extLst>
            </p:cNvPr>
            <p:cNvSpPr txBox="1"/>
            <p:nvPr/>
          </p:nvSpPr>
          <p:spPr>
            <a:xfrm>
              <a:off x="7396067" y="3940621"/>
              <a:ext cx="1553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err="1"/>
                <a:t>부정토픽</a:t>
              </a:r>
              <a:r>
                <a:rPr lang="ko-KR" altLang="en-US" b="1" dirty="0"/>
                <a:t> </a:t>
              </a:r>
              <a:r>
                <a:rPr lang="en-US" altLang="ko-KR" b="1" dirty="0">
                  <a:solidFill>
                    <a:srgbClr val="FF0000"/>
                  </a:solidFill>
                </a:rPr>
                <a:t>3</a:t>
              </a:r>
              <a:r>
                <a:rPr lang="ko-KR" altLang="en-US" b="1" dirty="0"/>
                <a:t>개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63738C-E24B-4474-8413-2965A670FC5A}"/>
                </a:ext>
              </a:extLst>
            </p:cNvPr>
            <p:cNvSpPr/>
            <p:nvPr/>
          </p:nvSpPr>
          <p:spPr>
            <a:xfrm>
              <a:off x="4805522" y="3744553"/>
              <a:ext cx="6899355" cy="2027183"/>
            </a:xfrm>
            <a:prstGeom prst="rect">
              <a:avLst/>
            </a:prstGeom>
            <a:noFill/>
            <a:ln>
              <a:solidFill>
                <a:srgbClr val="C0A3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4" name="표 25">
            <a:extLst>
              <a:ext uri="{FF2B5EF4-FFF2-40B4-BE49-F238E27FC236}">
                <a16:creationId xmlns:a16="http://schemas.microsoft.com/office/drawing/2014/main" id="{83FEF64C-F8CE-9443-A685-75DE09DBB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629156"/>
              </p:ext>
            </p:extLst>
          </p:nvPr>
        </p:nvGraphicFramePr>
        <p:xfrm>
          <a:off x="4846043" y="1713869"/>
          <a:ext cx="6799136" cy="20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4946">
                  <a:extLst>
                    <a:ext uri="{9D8B030D-6E8A-4147-A177-3AD203B41FA5}">
                      <a16:colId xmlns:a16="http://schemas.microsoft.com/office/drawing/2014/main" val="3605925630"/>
                    </a:ext>
                  </a:extLst>
                </a:gridCol>
                <a:gridCol w="424946">
                  <a:extLst>
                    <a:ext uri="{9D8B030D-6E8A-4147-A177-3AD203B41FA5}">
                      <a16:colId xmlns:a16="http://schemas.microsoft.com/office/drawing/2014/main" val="4268296214"/>
                    </a:ext>
                  </a:extLst>
                </a:gridCol>
                <a:gridCol w="424946">
                  <a:extLst>
                    <a:ext uri="{9D8B030D-6E8A-4147-A177-3AD203B41FA5}">
                      <a16:colId xmlns:a16="http://schemas.microsoft.com/office/drawing/2014/main" val="618480531"/>
                    </a:ext>
                  </a:extLst>
                </a:gridCol>
                <a:gridCol w="424946">
                  <a:extLst>
                    <a:ext uri="{9D8B030D-6E8A-4147-A177-3AD203B41FA5}">
                      <a16:colId xmlns:a16="http://schemas.microsoft.com/office/drawing/2014/main" val="2850413372"/>
                    </a:ext>
                  </a:extLst>
                </a:gridCol>
                <a:gridCol w="424946">
                  <a:extLst>
                    <a:ext uri="{9D8B030D-6E8A-4147-A177-3AD203B41FA5}">
                      <a16:colId xmlns:a16="http://schemas.microsoft.com/office/drawing/2014/main" val="3767019468"/>
                    </a:ext>
                  </a:extLst>
                </a:gridCol>
                <a:gridCol w="424946">
                  <a:extLst>
                    <a:ext uri="{9D8B030D-6E8A-4147-A177-3AD203B41FA5}">
                      <a16:colId xmlns:a16="http://schemas.microsoft.com/office/drawing/2014/main" val="2627350209"/>
                    </a:ext>
                  </a:extLst>
                </a:gridCol>
                <a:gridCol w="424946">
                  <a:extLst>
                    <a:ext uri="{9D8B030D-6E8A-4147-A177-3AD203B41FA5}">
                      <a16:colId xmlns:a16="http://schemas.microsoft.com/office/drawing/2014/main" val="2742115850"/>
                    </a:ext>
                  </a:extLst>
                </a:gridCol>
                <a:gridCol w="424946">
                  <a:extLst>
                    <a:ext uri="{9D8B030D-6E8A-4147-A177-3AD203B41FA5}">
                      <a16:colId xmlns:a16="http://schemas.microsoft.com/office/drawing/2014/main" val="887525875"/>
                    </a:ext>
                  </a:extLst>
                </a:gridCol>
                <a:gridCol w="424946">
                  <a:extLst>
                    <a:ext uri="{9D8B030D-6E8A-4147-A177-3AD203B41FA5}">
                      <a16:colId xmlns:a16="http://schemas.microsoft.com/office/drawing/2014/main" val="1501197168"/>
                    </a:ext>
                  </a:extLst>
                </a:gridCol>
                <a:gridCol w="424946">
                  <a:extLst>
                    <a:ext uri="{9D8B030D-6E8A-4147-A177-3AD203B41FA5}">
                      <a16:colId xmlns:a16="http://schemas.microsoft.com/office/drawing/2014/main" val="40510263"/>
                    </a:ext>
                  </a:extLst>
                </a:gridCol>
                <a:gridCol w="424946">
                  <a:extLst>
                    <a:ext uri="{9D8B030D-6E8A-4147-A177-3AD203B41FA5}">
                      <a16:colId xmlns:a16="http://schemas.microsoft.com/office/drawing/2014/main" val="2390022134"/>
                    </a:ext>
                  </a:extLst>
                </a:gridCol>
                <a:gridCol w="424946">
                  <a:extLst>
                    <a:ext uri="{9D8B030D-6E8A-4147-A177-3AD203B41FA5}">
                      <a16:colId xmlns:a16="http://schemas.microsoft.com/office/drawing/2014/main" val="3891469501"/>
                    </a:ext>
                  </a:extLst>
                </a:gridCol>
                <a:gridCol w="424946">
                  <a:extLst>
                    <a:ext uri="{9D8B030D-6E8A-4147-A177-3AD203B41FA5}">
                      <a16:colId xmlns:a16="http://schemas.microsoft.com/office/drawing/2014/main" val="3859275849"/>
                    </a:ext>
                  </a:extLst>
                </a:gridCol>
                <a:gridCol w="424946">
                  <a:extLst>
                    <a:ext uri="{9D8B030D-6E8A-4147-A177-3AD203B41FA5}">
                      <a16:colId xmlns:a16="http://schemas.microsoft.com/office/drawing/2014/main" val="3631746958"/>
                    </a:ext>
                  </a:extLst>
                </a:gridCol>
                <a:gridCol w="424946">
                  <a:extLst>
                    <a:ext uri="{9D8B030D-6E8A-4147-A177-3AD203B41FA5}">
                      <a16:colId xmlns:a16="http://schemas.microsoft.com/office/drawing/2014/main" val="4152425958"/>
                    </a:ext>
                  </a:extLst>
                </a:gridCol>
                <a:gridCol w="424946">
                  <a:extLst>
                    <a:ext uri="{9D8B030D-6E8A-4147-A177-3AD203B41FA5}">
                      <a16:colId xmlns:a16="http://schemas.microsoft.com/office/drawing/2014/main" val="2644550763"/>
                    </a:ext>
                  </a:extLst>
                </a:gridCol>
              </a:tblGrid>
              <a:tr h="275064">
                <a:tc>
                  <a:txBody>
                    <a:bodyPr/>
                    <a:lstStyle/>
                    <a:p>
                      <a:pPr algn="ctr"/>
                      <a:endParaRPr lang="ko-KR" altLang="en-US" sz="700" dirty="0">
                        <a:effectLst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dirty="0">
                          <a:solidFill>
                            <a:schemeClr val="tx1"/>
                          </a:solidFill>
                          <a:effectLst/>
                        </a:rPr>
                        <a:t>Word 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dirty="0">
                          <a:solidFill>
                            <a:schemeClr val="tx1"/>
                          </a:solidFill>
                          <a:effectLst/>
                        </a:rPr>
                        <a:t>Word 1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dirty="0">
                          <a:solidFill>
                            <a:schemeClr val="tx1"/>
                          </a:solidFill>
                          <a:effectLst/>
                        </a:rPr>
                        <a:t>Word 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dirty="0">
                          <a:solidFill>
                            <a:schemeClr val="tx1"/>
                          </a:solidFill>
                          <a:effectLst/>
                        </a:rPr>
                        <a:t>Word 3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dirty="0">
                          <a:solidFill>
                            <a:schemeClr val="tx1"/>
                          </a:solidFill>
                          <a:effectLst/>
                        </a:rPr>
                        <a:t>Word 4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dirty="0">
                          <a:solidFill>
                            <a:schemeClr val="tx1"/>
                          </a:solidFill>
                          <a:effectLst/>
                        </a:rPr>
                        <a:t>Word 5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>
                          <a:solidFill>
                            <a:schemeClr val="tx1"/>
                          </a:solidFill>
                          <a:effectLst/>
                        </a:rPr>
                        <a:t>Word 6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dirty="0">
                          <a:solidFill>
                            <a:schemeClr val="tx1"/>
                          </a:solidFill>
                          <a:effectLst/>
                        </a:rPr>
                        <a:t>Word 7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dirty="0">
                          <a:solidFill>
                            <a:schemeClr val="tx1"/>
                          </a:solidFill>
                          <a:effectLst/>
                        </a:rPr>
                        <a:t>Word 8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dirty="0">
                          <a:solidFill>
                            <a:schemeClr val="tx1"/>
                          </a:solidFill>
                          <a:effectLst/>
                        </a:rPr>
                        <a:t>Word 9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dirty="0">
                          <a:solidFill>
                            <a:schemeClr val="tx1"/>
                          </a:solidFill>
                          <a:effectLst/>
                        </a:rPr>
                        <a:t>Word 10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dirty="0">
                          <a:solidFill>
                            <a:schemeClr val="tx1"/>
                          </a:solidFill>
                          <a:effectLst/>
                        </a:rPr>
                        <a:t>Word 11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dirty="0">
                          <a:solidFill>
                            <a:schemeClr val="tx1"/>
                          </a:solidFill>
                          <a:effectLst/>
                        </a:rPr>
                        <a:t>Word 12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dirty="0">
                          <a:solidFill>
                            <a:schemeClr val="tx1"/>
                          </a:solidFill>
                          <a:effectLst/>
                        </a:rPr>
                        <a:t>Word 13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dirty="0">
                          <a:solidFill>
                            <a:schemeClr val="tx1"/>
                          </a:solidFill>
                          <a:effectLst/>
                        </a:rPr>
                        <a:t>Word 14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17376"/>
                  </a:ext>
                </a:extLst>
              </a:tr>
              <a:tr h="3504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dirty="0">
                          <a:effectLst/>
                        </a:rPr>
                        <a:t>Topic </a:t>
                      </a:r>
                      <a:r>
                        <a:rPr lang="en-US" altLang="ko-KR" sz="700" b="1" dirty="0">
                          <a:effectLst/>
                        </a:rPr>
                        <a:t>1</a:t>
                      </a:r>
                      <a:endParaRPr lang="en-US" sz="700" b="1" dirty="0">
                        <a:effectLst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1" dirty="0">
                          <a:effectLst/>
                        </a:rPr>
                        <a:t>치료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1" dirty="0">
                          <a:effectLst/>
                        </a:rPr>
                        <a:t>진료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1" dirty="0">
                          <a:effectLst/>
                        </a:rPr>
                        <a:t>충치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dirty="0">
                          <a:effectLst/>
                        </a:rPr>
                        <a:t>치과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1" dirty="0" err="1">
                          <a:effectLst/>
                        </a:rPr>
                        <a:t>스케</a:t>
                      </a:r>
                      <a:endParaRPr lang="en-US" altLang="ko-KR" sz="700" b="1" dirty="0">
                        <a:effectLst/>
                      </a:endParaRPr>
                    </a:p>
                    <a:p>
                      <a:pPr algn="ctr"/>
                      <a:r>
                        <a:rPr lang="ko-KR" altLang="en-US" sz="700" b="1" dirty="0" err="1">
                          <a:effectLst/>
                        </a:rPr>
                        <a:t>일링</a:t>
                      </a:r>
                      <a:endParaRPr lang="ko-KR" altLang="en-US" sz="700" b="1" dirty="0">
                        <a:effectLst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dirty="0">
                          <a:effectLst/>
                        </a:rPr>
                        <a:t>설명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dirty="0">
                          <a:effectLst/>
                        </a:rPr>
                        <a:t>방문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dirty="0">
                          <a:effectLst/>
                        </a:rPr>
                        <a:t>치아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1" dirty="0">
                          <a:effectLst/>
                        </a:rPr>
                        <a:t>과잉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dirty="0">
                          <a:effectLst/>
                        </a:rPr>
                        <a:t>병원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dirty="0">
                          <a:effectLst/>
                        </a:rPr>
                        <a:t>선생님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dirty="0">
                          <a:effectLst/>
                        </a:rPr>
                        <a:t>의사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1" dirty="0">
                          <a:effectLst/>
                        </a:rPr>
                        <a:t>신경</a:t>
                      </a:r>
                      <a:endParaRPr lang="en-US" altLang="ko-KR" sz="700" b="1" dirty="0">
                        <a:effectLst/>
                      </a:endParaRPr>
                    </a:p>
                    <a:p>
                      <a:pPr algn="ctr"/>
                      <a:r>
                        <a:rPr lang="ko-KR" altLang="en-US" sz="700" b="1" dirty="0">
                          <a:effectLst/>
                        </a:rPr>
                        <a:t>치료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effectLst/>
                        </a:rPr>
                        <a:t>예약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dirty="0">
                          <a:effectLst/>
                        </a:rPr>
                        <a:t>레진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190947"/>
                  </a:ext>
                </a:extLst>
              </a:tr>
              <a:tr h="3504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dirty="0">
                          <a:effectLst/>
                        </a:rPr>
                        <a:t>Topic </a:t>
                      </a:r>
                      <a:r>
                        <a:rPr lang="en-US" altLang="ko-KR" sz="700" b="1" dirty="0">
                          <a:effectLst/>
                        </a:rPr>
                        <a:t>2</a:t>
                      </a:r>
                      <a:endParaRPr lang="en-US" sz="700" b="1" dirty="0">
                        <a:effectLst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1" dirty="0" err="1">
                          <a:effectLst/>
                        </a:rPr>
                        <a:t>스케</a:t>
                      </a:r>
                      <a:endParaRPr lang="en-US" altLang="ko-KR" sz="700" b="1" dirty="0">
                        <a:effectLst/>
                      </a:endParaRPr>
                    </a:p>
                    <a:p>
                      <a:pPr algn="ctr"/>
                      <a:r>
                        <a:rPr lang="ko-KR" altLang="en-US" sz="700" b="1" dirty="0" err="1">
                          <a:effectLst/>
                        </a:rPr>
                        <a:t>일링</a:t>
                      </a:r>
                      <a:endParaRPr lang="ko-KR" altLang="en-US" sz="700" b="1" dirty="0">
                        <a:effectLst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dirty="0">
                          <a:effectLst/>
                        </a:rPr>
                        <a:t>진료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dirty="0">
                          <a:effectLst/>
                        </a:rPr>
                        <a:t>치과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dirty="0">
                          <a:effectLst/>
                        </a:rPr>
                        <a:t>선생님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dirty="0">
                          <a:effectLst/>
                        </a:rPr>
                        <a:t>치료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dirty="0">
                          <a:effectLst/>
                        </a:rPr>
                        <a:t>병원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dirty="0">
                          <a:effectLst/>
                        </a:rPr>
                        <a:t>방문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dirty="0">
                          <a:effectLst/>
                        </a:rPr>
                        <a:t>의사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1" dirty="0">
                          <a:effectLst/>
                        </a:rPr>
                        <a:t>검진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dirty="0">
                          <a:effectLst/>
                        </a:rPr>
                        <a:t>설명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dirty="0">
                          <a:effectLst/>
                        </a:rPr>
                        <a:t>예약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dirty="0">
                          <a:effectLst/>
                        </a:rPr>
                        <a:t>직원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1" dirty="0">
                          <a:effectLst/>
                        </a:rPr>
                        <a:t>과잉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dirty="0">
                          <a:effectLst/>
                        </a:rPr>
                        <a:t>간호사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dirty="0">
                          <a:effectLst/>
                        </a:rPr>
                        <a:t>원장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47248"/>
                  </a:ext>
                </a:extLst>
              </a:tr>
              <a:tr h="3504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dirty="0">
                          <a:effectLst/>
                        </a:rPr>
                        <a:t>Topic </a:t>
                      </a:r>
                      <a:r>
                        <a:rPr lang="en-US" altLang="ko-KR" sz="700" b="1" dirty="0">
                          <a:effectLst/>
                        </a:rPr>
                        <a:t>3</a:t>
                      </a:r>
                      <a:endParaRPr lang="en-US" sz="700" b="1" dirty="0">
                        <a:effectLst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1" dirty="0">
                          <a:effectLst/>
                        </a:rPr>
                        <a:t>교정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dirty="0">
                          <a:effectLst/>
                        </a:rPr>
                        <a:t>치과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dirty="0">
                          <a:effectLst/>
                        </a:rPr>
                        <a:t>치료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dirty="0">
                          <a:effectLst/>
                        </a:rPr>
                        <a:t>상담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dirty="0">
                          <a:effectLst/>
                        </a:rPr>
                        <a:t>선생님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dirty="0">
                          <a:effectLst/>
                        </a:rPr>
                        <a:t>원장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1" dirty="0" err="1">
                          <a:effectLst/>
                        </a:rPr>
                        <a:t>임플</a:t>
                      </a:r>
                      <a:endParaRPr lang="en-US" altLang="ko-KR" sz="700" b="1" dirty="0">
                        <a:effectLst/>
                      </a:endParaRPr>
                    </a:p>
                    <a:p>
                      <a:pPr algn="ctr"/>
                      <a:r>
                        <a:rPr lang="ko-KR" altLang="en-US" sz="700" b="1" dirty="0" err="1">
                          <a:effectLst/>
                        </a:rPr>
                        <a:t>란트</a:t>
                      </a:r>
                      <a:endParaRPr lang="ko-KR" altLang="en-US" sz="700" b="1" dirty="0">
                        <a:effectLst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dirty="0">
                          <a:effectLst/>
                        </a:rPr>
                        <a:t>진료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dirty="0">
                          <a:effectLst/>
                        </a:rPr>
                        <a:t>병원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dirty="0">
                          <a:effectLst/>
                        </a:rPr>
                        <a:t>설명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dirty="0">
                          <a:effectLst/>
                        </a:rPr>
                        <a:t>의사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1" dirty="0">
                          <a:effectLst/>
                        </a:rPr>
                        <a:t>추천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dirty="0">
                          <a:effectLst/>
                        </a:rPr>
                        <a:t>치아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dirty="0">
                          <a:effectLst/>
                        </a:rPr>
                        <a:t>유지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dirty="0">
                          <a:effectLst/>
                        </a:rPr>
                        <a:t>정말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260748"/>
                  </a:ext>
                </a:extLst>
              </a:tr>
              <a:tr h="3504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dirty="0">
                          <a:effectLst/>
                        </a:rPr>
                        <a:t>Topic </a:t>
                      </a:r>
                      <a:r>
                        <a:rPr lang="en-US" altLang="ko-KR" sz="700" b="1" dirty="0">
                          <a:effectLst/>
                        </a:rPr>
                        <a:t>4</a:t>
                      </a:r>
                      <a:endParaRPr lang="en-US" sz="700" b="1" dirty="0">
                        <a:effectLst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1" dirty="0">
                          <a:effectLst/>
                        </a:rPr>
                        <a:t>진료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1" dirty="0">
                          <a:effectLst/>
                        </a:rPr>
                        <a:t>치료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dirty="0">
                          <a:effectLst/>
                        </a:rPr>
                        <a:t>치과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dirty="0">
                          <a:effectLst/>
                        </a:rPr>
                        <a:t>설명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dirty="0">
                          <a:effectLst/>
                        </a:rPr>
                        <a:t>예약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dirty="0">
                          <a:effectLst/>
                        </a:rPr>
                        <a:t>병원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dirty="0">
                          <a:effectLst/>
                        </a:rPr>
                        <a:t>선생님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dirty="0">
                          <a:effectLst/>
                        </a:rPr>
                        <a:t>의사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dirty="0">
                          <a:effectLst/>
                        </a:rPr>
                        <a:t>환자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dirty="0">
                          <a:effectLst/>
                        </a:rPr>
                        <a:t>방문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dirty="0">
                          <a:effectLst/>
                        </a:rPr>
                        <a:t>직원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dirty="0">
                          <a:effectLst/>
                        </a:rPr>
                        <a:t>원장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dirty="0">
                          <a:effectLst/>
                        </a:rPr>
                        <a:t>대기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dirty="0" err="1">
                          <a:effectLst/>
                        </a:rPr>
                        <a:t>스케</a:t>
                      </a:r>
                      <a:endParaRPr lang="en-US" altLang="ko-KR" sz="700" b="0" dirty="0">
                        <a:effectLst/>
                      </a:endParaRPr>
                    </a:p>
                    <a:p>
                      <a:pPr algn="ctr"/>
                      <a:r>
                        <a:rPr lang="ko-KR" altLang="en-US" sz="700" b="0" dirty="0" err="1">
                          <a:effectLst/>
                        </a:rPr>
                        <a:t>일링</a:t>
                      </a:r>
                      <a:endParaRPr lang="ko-KR" altLang="en-US" sz="700" b="0" dirty="0">
                        <a:effectLst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dirty="0">
                          <a:effectLst/>
                        </a:rPr>
                        <a:t>과잉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5286178"/>
                  </a:ext>
                </a:extLst>
              </a:tr>
              <a:tr h="3504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dirty="0">
                          <a:effectLst/>
                        </a:rPr>
                        <a:t>Topic </a:t>
                      </a:r>
                      <a:r>
                        <a:rPr lang="en-US" altLang="ko-KR" sz="700" b="1" dirty="0">
                          <a:effectLst/>
                        </a:rPr>
                        <a:t>5</a:t>
                      </a:r>
                      <a:endParaRPr lang="en-US" sz="700" b="1" dirty="0">
                        <a:effectLst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1" dirty="0">
                          <a:effectLst/>
                        </a:rPr>
                        <a:t>사랑니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1" dirty="0">
                          <a:effectLst/>
                        </a:rPr>
                        <a:t>발치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1" dirty="0">
                          <a:effectLst/>
                        </a:rPr>
                        <a:t>마취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1" dirty="0" err="1">
                          <a:effectLst/>
                        </a:rPr>
                        <a:t>스케</a:t>
                      </a:r>
                      <a:endParaRPr lang="en-US" altLang="ko-KR" sz="700" b="1" dirty="0">
                        <a:effectLst/>
                      </a:endParaRPr>
                    </a:p>
                    <a:p>
                      <a:pPr algn="ctr"/>
                      <a:r>
                        <a:rPr lang="ko-KR" altLang="en-US" sz="700" b="1" dirty="0" err="1">
                          <a:effectLst/>
                        </a:rPr>
                        <a:t>일링</a:t>
                      </a:r>
                      <a:endParaRPr lang="ko-KR" altLang="en-US" sz="700" b="1" dirty="0">
                        <a:effectLst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1" dirty="0">
                          <a:effectLst/>
                        </a:rPr>
                        <a:t>매복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dirty="0">
                          <a:effectLst/>
                        </a:rPr>
                        <a:t>방문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dirty="0">
                          <a:effectLst/>
                        </a:rPr>
                        <a:t>치과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dirty="0">
                          <a:effectLst/>
                        </a:rPr>
                        <a:t>병원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1" dirty="0">
                          <a:effectLst/>
                        </a:rPr>
                        <a:t>잇몸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dirty="0">
                          <a:effectLst/>
                        </a:rPr>
                        <a:t>치료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dirty="0">
                          <a:effectLst/>
                        </a:rPr>
                        <a:t>선생님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dirty="0">
                          <a:effectLst/>
                        </a:rPr>
                        <a:t>설명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dirty="0">
                          <a:effectLst/>
                        </a:rPr>
                        <a:t>예약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dirty="0">
                          <a:effectLst/>
                        </a:rPr>
                        <a:t>진료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0" dirty="0">
                          <a:effectLst/>
                        </a:rPr>
                        <a:t>의사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7315589"/>
                  </a:ext>
                </a:extLst>
              </a:tr>
            </a:tbl>
          </a:graphicData>
        </a:graphic>
      </p:graphicFrame>
      <p:graphicFrame>
        <p:nvGraphicFramePr>
          <p:cNvPr id="27" name="표 25">
            <a:extLst>
              <a:ext uri="{FF2B5EF4-FFF2-40B4-BE49-F238E27FC236}">
                <a16:creationId xmlns:a16="http://schemas.microsoft.com/office/drawing/2014/main" id="{87138593-7665-704C-B6C2-88CA1B01FC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807972"/>
              </p:ext>
            </p:extLst>
          </p:nvPr>
        </p:nvGraphicFramePr>
        <p:xfrm>
          <a:off x="4846043" y="4709943"/>
          <a:ext cx="6799136" cy="13507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4946">
                  <a:extLst>
                    <a:ext uri="{9D8B030D-6E8A-4147-A177-3AD203B41FA5}">
                      <a16:colId xmlns:a16="http://schemas.microsoft.com/office/drawing/2014/main" val="3605925630"/>
                    </a:ext>
                  </a:extLst>
                </a:gridCol>
                <a:gridCol w="424946">
                  <a:extLst>
                    <a:ext uri="{9D8B030D-6E8A-4147-A177-3AD203B41FA5}">
                      <a16:colId xmlns:a16="http://schemas.microsoft.com/office/drawing/2014/main" val="4268296214"/>
                    </a:ext>
                  </a:extLst>
                </a:gridCol>
                <a:gridCol w="424946">
                  <a:extLst>
                    <a:ext uri="{9D8B030D-6E8A-4147-A177-3AD203B41FA5}">
                      <a16:colId xmlns:a16="http://schemas.microsoft.com/office/drawing/2014/main" val="618480531"/>
                    </a:ext>
                  </a:extLst>
                </a:gridCol>
                <a:gridCol w="424946">
                  <a:extLst>
                    <a:ext uri="{9D8B030D-6E8A-4147-A177-3AD203B41FA5}">
                      <a16:colId xmlns:a16="http://schemas.microsoft.com/office/drawing/2014/main" val="2850413372"/>
                    </a:ext>
                  </a:extLst>
                </a:gridCol>
                <a:gridCol w="424946">
                  <a:extLst>
                    <a:ext uri="{9D8B030D-6E8A-4147-A177-3AD203B41FA5}">
                      <a16:colId xmlns:a16="http://schemas.microsoft.com/office/drawing/2014/main" val="3767019468"/>
                    </a:ext>
                  </a:extLst>
                </a:gridCol>
                <a:gridCol w="424946">
                  <a:extLst>
                    <a:ext uri="{9D8B030D-6E8A-4147-A177-3AD203B41FA5}">
                      <a16:colId xmlns:a16="http://schemas.microsoft.com/office/drawing/2014/main" val="2627350209"/>
                    </a:ext>
                  </a:extLst>
                </a:gridCol>
                <a:gridCol w="424946">
                  <a:extLst>
                    <a:ext uri="{9D8B030D-6E8A-4147-A177-3AD203B41FA5}">
                      <a16:colId xmlns:a16="http://schemas.microsoft.com/office/drawing/2014/main" val="2742115850"/>
                    </a:ext>
                  </a:extLst>
                </a:gridCol>
                <a:gridCol w="424946">
                  <a:extLst>
                    <a:ext uri="{9D8B030D-6E8A-4147-A177-3AD203B41FA5}">
                      <a16:colId xmlns:a16="http://schemas.microsoft.com/office/drawing/2014/main" val="887525875"/>
                    </a:ext>
                  </a:extLst>
                </a:gridCol>
                <a:gridCol w="424946">
                  <a:extLst>
                    <a:ext uri="{9D8B030D-6E8A-4147-A177-3AD203B41FA5}">
                      <a16:colId xmlns:a16="http://schemas.microsoft.com/office/drawing/2014/main" val="1501197168"/>
                    </a:ext>
                  </a:extLst>
                </a:gridCol>
                <a:gridCol w="424946">
                  <a:extLst>
                    <a:ext uri="{9D8B030D-6E8A-4147-A177-3AD203B41FA5}">
                      <a16:colId xmlns:a16="http://schemas.microsoft.com/office/drawing/2014/main" val="40510263"/>
                    </a:ext>
                  </a:extLst>
                </a:gridCol>
                <a:gridCol w="424946">
                  <a:extLst>
                    <a:ext uri="{9D8B030D-6E8A-4147-A177-3AD203B41FA5}">
                      <a16:colId xmlns:a16="http://schemas.microsoft.com/office/drawing/2014/main" val="2390022134"/>
                    </a:ext>
                  </a:extLst>
                </a:gridCol>
                <a:gridCol w="424946">
                  <a:extLst>
                    <a:ext uri="{9D8B030D-6E8A-4147-A177-3AD203B41FA5}">
                      <a16:colId xmlns:a16="http://schemas.microsoft.com/office/drawing/2014/main" val="3891469501"/>
                    </a:ext>
                  </a:extLst>
                </a:gridCol>
                <a:gridCol w="424946">
                  <a:extLst>
                    <a:ext uri="{9D8B030D-6E8A-4147-A177-3AD203B41FA5}">
                      <a16:colId xmlns:a16="http://schemas.microsoft.com/office/drawing/2014/main" val="3859275849"/>
                    </a:ext>
                  </a:extLst>
                </a:gridCol>
                <a:gridCol w="424946">
                  <a:extLst>
                    <a:ext uri="{9D8B030D-6E8A-4147-A177-3AD203B41FA5}">
                      <a16:colId xmlns:a16="http://schemas.microsoft.com/office/drawing/2014/main" val="3631746958"/>
                    </a:ext>
                  </a:extLst>
                </a:gridCol>
                <a:gridCol w="424946">
                  <a:extLst>
                    <a:ext uri="{9D8B030D-6E8A-4147-A177-3AD203B41FA5}">
                      <a16:colId xmlns:a16="http://schemas.microsoft.com/office/drawing/2014/main" val="4152425958"/>
                    </a:ext>
                  </a:extLst>
                </a:gridCol>
                <a:gridCol w="424946">
                  <a:extLst>
                    <a:ext uri="{9D8B030D-6E8A-4147-A177-3AD203B41FA5}">
                      <a16:colId xmlns:a16="http://schemas.microsoft.com/office/drawing/2014/main" val="2644550763"/>
                    </a:ext>
                  </a:extLst>
                </a:gridCol>
              </a:tblGrid>
              <a:tr h="297010">
                <a:tc>
                  <a:txBody>
                    <a:bodyPr/>
                    <a:lstStyle/>
                    <a:p>
                      <a:pPr algn="ctr"/>
                      <a:endParaRPr lang="ko-KR" altLang="en-US" sz="700" dirty="0">
                        <a:effectLst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C9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dirty="0">
                          <a:solidFill>
                            <a:schemeClr val="tx1"/>
                          </a:solidFill>
                          <a:effectLst/>
                        </a:rPr>
                        <a:t>Word 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C9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dirty="0">
                          <a:solidFill>
                            <a:schemeClr val="tx1"/>
                          </a:solidFill>
                          <a:effectLst/>
                        </a:rPr>
                        <a:t>Word 1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C9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dirty="0">
                          <a:solidFill>
                            <a:schemeClr val="tx1"/>
                          </a:solidFill>
                          <a:effectLst/>
                        </a:rPr>
                        <a:t>Word 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C9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dirty="0">
                          <a:solidFill>
                            <a:schemeClr val="tx1"/>
                          </a:solidFill>
                          <a:effectLst/>
                        </a:rPr>
                        <a:t>Word 3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C9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dirty="0">
                          <a:solidFill>
                            <a:schemeClr val="tx1"/>
                          </a:solidFill>
                          <a:effectLst/>
                        </a:rPr>
                        <a:t>Word 4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C9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dirty="0">
                          <a:solidFill>
                            <a:schemeClr val="tx1"/>
                          </a:solidFill>
                          <a:effectLst/>
                        </a:rPr>
                        <a:t>Word 5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C9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>
                          <a:solidFill>
                            <a:schemeClr val="tx1"/>
                          </a:solidFill>
                          <a:effectLst/>
                        </a:rPr>
                        <a:t>Word 6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C9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dirty="0">
                          <a:solidFill>
                            <a:schemeClr val="tx1"/>
                          </a:solidFill>
                          <a:effectLst/>
                        </a:rPr>
                        <a:t>Word 7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C9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dirty="0">
                          <a:solidFill>
                            <a:schemeClr val="tx1"/>
                          </a:solidFill>
                          <a:effectLst/>
                        </a:rPr>
                        <a:t>Word 8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C9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dirty="0">
                          <a:solidFill>
                            <a:schemeClr val="tx1"/>
                          </a:solidFill>
                          <a:effectLst/>
                        </a:rPr>
                        <a:t>Word 9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C9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dirty="0">
                          <a:solidFill>
                            <a:schemeClr val="tx1"/>
                          </a:solidFill>
                          <a:effectLst/>
                        </a:rPr>
                        <a:t>Word 10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C9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dirty="0">
                          <a:solidFill>
                            <a:schemeClr val="tx1"/>
                          </a:solidFill>
                          <a:effectLst/>
                        </a:rPr>
                        <a:t>Word 11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C9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dirty="0">
                          <a:solidFill>
                            <a:schemeClr val="tx1"/>
                          </a:solidFill>
                          <a:effectLst/>
                        </a:rPr>
                        <a:t>Word 12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C9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dirty="0">
                          <a:solidFill>
                            <a:schemeClr val="tx1"/>
                          </a:solidFill>
                          <a:effectLst/>
                        </a:rPr>
                        <a:t>Word 13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C9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dirty="0">
                          <a:solidFill>
                            <a:schemeClr val="tx1"/>
                          </a:solidFill>
                          <a:effectLst/>
                        </a:rPr>
                        <a:t>Word 14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C9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17376"/>
                  </a:ext>
                </a:extLst>
              </a:tr>
              <a:tr h="3783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dirty="0">
                          <a:effectLst/>
                        </a:rPr>
                        <a:t>Topic 1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effectLst/>
                        </a:rPr>
                        <a:t>치료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1" dirty="0" err="1">
                          <a:effectLst/>
                        </a:rPr>
                        <a:t>스케</a:t>
                      </a:r>
                      <a:endParaRPr lang="en-US" altLang="ko-KR" sz="700" b="1" dirty="0">
                        <a:effectLst/>
                      </a:endParaRPr>
                    </a:p>
                    <a:p>
                      <a:pPr algn="ctr"/>
                      <a:r>
                        <a:rPr lang="ko-KR" altLang="en-US" sz="700" b="1" dirty="0" err="1">
                          <a:effectLst/>
                        </a:rPr>
                        <a:t>일링</a:t>
                      </a:r>
                      <a:endParaRPr lang="ko-KR" altLang="en-US" sz="700" b="1" dirty="0">
                        <a:effectLst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effectLst/>
                        </a:rPr>
                        <a:t>치과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effectLst/>
                        </a:rPr>
                        <a:t>진료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effectLst/>
                        </a:rPr>
                        <a:t>충치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effectLst/>
                        </a:rPr>
                        <a:t>방문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effectLst/>
                        </a:rPr>
                        <a:t>병원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effectLst/>
                        </a:rPr>
                        <a:t>의사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effectLst/>
                        </a:rPr>
                        <a:t>선생님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effectLst/>
                        </a:rPr>
                        <a:t>치아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effectLst/>
                        </a:rPr>
                        <a:t>검진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1" dirty="0">
                          <a:effectLst/>
                        </a:rPr>
                        <a:t>과잉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effectLst/>
                        </a:rPr>
                        <a:t>설명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effectLst/>
                        </a:rPr>
                        <a:t>직원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effectLst/>
                        </a:rPr>
                        <a:t>가격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190947"/>
                  </a:ext>
                </a:extLst>
              </a:tr>
              <a:tr h="2970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dirty="0">
                          <a:effectLst/>
                        </a:rPr>
                        <a:t>Topic 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1" dirty="0">
                          <a:effectLst/>
                        </a:rPr>
                        <a:t>교정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1" dirty="0">
                          <a:effectLst/>
                        </a:rPr>
                        <a:t>상담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effectLst/>
                        </a:rPr>
                        <a:t>진료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1" dirty="0">
                          <a:effectLst/>
                        </a:rPr>
                        <a:t>예약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effectLst/>
                        </a:rPr>
                        <a:t>치료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effectLst/>
                        </a:rPr>
                        <a:t>원장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1" dirty="0">
                          <a:effectLst/>
                        </a:rPr>
                        <a:t>설명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effectLst/>
                        </a:rPr>
                        <a:t>치과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effectLst/>
                        </a:rPr>
                        <a:t>직원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effectLst/>
                        </a:rPr>
                        <a:t>병원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effectLst/>
                        </a:rPr>
                        <a:t>의사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effectLst/>
                        </a:rPr>
                        <a:t>항상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1" dirty="0">
                          <a:effectLst/>
                        </a:rPr>
                        <a:t>대기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effectLst/>
                        </a:rPr>
                        <a:t>선생님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effectLst/>
                        </a:rPr>
                        <a:t>환자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47248"/>
                  </a:ext>
                </a:extLst>
              </a:tr>
              <a:tr h="3783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dirty="0">
                          <a:effectLst/>
                        </a:rPr>
                        <a:t>Topic 3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1" dirty="0">
                          <a:effectLst/>
                        </a:rPr>
                        <a:t>사랑니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1" dirty="0">
                          <a:effectLst/>
                        </a:rPr>
                        <a:t>발치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1" dirty="0">
                          <a:effectLst/>
                        </a:rPr>
                        <a:t>마취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effectLst/>
                        </a:rPr>
                        <a:t>병원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effectLst/>
                        </a:rPr>
                        <a:t>치료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effectLst/>
                        </a:rPr>
                        <a:t>의사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effectLst/>
                        </a:rPr>
                        <a:t>치과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effectLst/>
                        </a:rPr>
                        <a:t>환자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1" dirty="0">
                          <a:effectLst/>
                        </a:rPr>
                        <a:t>통증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effectLst/>
                        </a:rPr>
                        <a:t>진료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effectLst/>
                        </a:rPr>
                        <a:t>설명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effectLst/>
                        </a:rPr>
                        <a:t>선생님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1" dirty="0">
                          <a:effectLst/>
                        </a:rPr>
                        <a:t>신경</a:t>
                      </a:r>
                      <a:endParaRPr lang="en-US" altLang="ko-KR" sz="700" b="1" dirty="0">
                        <a:effectLst/>
                      </a:endParaRPr>
                    </a:p>
                    <a:p>
                      <a:pPr algn="ctr"/>
                      <a:r>
                        <a:rPr lang="ko-KR" altLang="en-US" sz="700" b="1" dirty="0">
                          <a:effectLst/>
                        </a:rPr>
                        <a:t>치료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1" dirty="0">
                          <a:effectLst/>
                        </a:rPr>
                        <a:t>잇몸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1" dirty="0">
                          <a:effectLst/>
                        </a:rPr>
                        <a:t>염증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07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9838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0EAF918-3987-422E-8C75-8BD3B7C05E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500" b="95556" l="4515" r="55756">
                        <a14:foregroundMark x1="18736" y1="36389" x2="27991" y2="48333"/>
                        <a14:foregroundMark x1="27991" y1="48333" x2="32280" y2="50833"/>
                        <a14:foregroundMark x1="17833" y1="33889" x2="35214" y2="46944"/>
                        <a14:foregroundMark x1="35214" y1="46944" x2="27765" y2="55278"/>
                        <a14:foregroundMark x1="27765" y1="55278" x2="28217" y2="47778"/>
                        <a14:foregroundMark x1="25056" y1="40556" x2="30474" y2="60556"/>
                        <a14:foregroundMark x1="24605" y1="58333" x2="25056" y2="53333"/>
                        <a14:foregroundMark x1="32731" y1="45556" x2="31828" y2="46667"/>
                        <a14:foregroundMark x1="44244" y1="43333" x2="45824" y2="65556"/>
                        <a14:foregroundMark x1="35440" y1="33333" x2="29797" y2="34722"/>
                        <a14:foregroundMark x1="29797" y1="34722" x2="42664" y2="34167"/>
                        <a14:foregroundMark x1="39278" y1="30278" x2="30474" y2="41111"/>
                        <a14:foregroundMark x1="30700" y1="16667" x2="34989" y2="15000"/>
                        <a14:foregroundMark x1="43567" y1="17222" x2="44018" y2="17500"/>
                        <a14:foregroundMark x1="41535" y1="16389" x2="47404" y2="16944"/>
                        <a14:foregroundMark x1="40632" y1="17222" x2="41761" y2="18611"/>
                        <a14:foregroundMark x1="41084" y1="16667" x2="42438" y2="15833"/>
                        <a14:foregroundMark x1="48984" y1="29722" x2="47178" y2="34444"/>
                        <a14:foregroundMark x1="48081" y1="43611" x2="46953" y2="71389"/>
                        <a14:foregroundMark x1="45824" y1="36389" x2="42889" y2="61944"/>
                        <a14:foregroundMark x1="42889" y1="61944" x2="44921" y2="68333"/>
                        <a14:foregroundMark x1="42438" y1="42500" x2="41761" y2="64722"/>
                        <a14:foregroundMark x1="41761" y1="64722" x2="41986" y2="65833"/>
                        <a14:foregroundMark x1="24153" y1="50000" x2="30926" y2="30278"/>
                        <a14:foregroundMark x1="30926" y1="30278" x2="35666" y2="31111"/>
                        <a14:foregroundMark x1="48081" y1="61111" x2="48758" y2="76389"/>
                        <a14:foregroundMark x1="48533" y1="39444" x2="48984" y2="68889"/>
                        <a14:foregroundMark x1="48984" y1="43056" x2="51242" y2="76389"/>
                        <a14:foregroundMark x1="51242" y1="76389" x2="47404" y2="75000"/>
                        <a14:foregroundMark x1="22348" y1="68333" x2="32054" y2="84167"/>
                        <a14:foregroundMark x1="32054" y1="84167" x2="40181" y2="89722"/>
                        <a14:foregroundMark x1="40181" y1="89722" x2="50564" y2="91944"/>
                        <a14:foregroundMark x1="20542" y1="70556" x2="30700" y2="86389"/>
                        <a14:foregroundMark x1="30700" y1="86389" x2="43341" y2="93611"/>
                        <a14:foregroundMark x1="43341" y1="93611" x2="47856" y2="93889"/>
                        <a14:foregroundMark x1="34086" y1="12500" x2="36343" y2="13056"/>
                        <a14:foregroundMark x1="43567" y1="15556" x2="48758" y2="17500"/>
                        <a14:foregroundMark x1="47856" y1="16389" x2="48758" y2="18056"/>
                        <a14:foregroundMark x1="23025" y1="67222" x2="20090" y2="68889"/>
                        <a14:foregroundMark x1="24605" y1="80556" x2="28894" y2="85833"/>
                        <a14:foregroundMark x1="28894" y1="85833" x2="47404" y2="95556"/>
                        <a14:foregroundMark x1="47404" y1="95556" x2="47404" y2="95556"/>
                        <a14:foregroundMark x1="20993" y1="73889" x2="25056" y2="78333"/>
                        <a14:foregroundMark x1="48081" y1="95556" x2="48533" y2="94722"/>
                        <a14:foregroundMark x1="48081" y1="92500" x2="48984" y2="93889"/>
                        <a14:foregroundMark x1="46727" y1="17500" x2="55756" y2="17778"/>
                      </a14:backgroundRemoval>
                    </a14:imgEffect>
                  </a14:imgLayer>
                </a14:imgProps>
              </a:ext>
            </a:extLst>
          </a:blip>
          <a:srcRect t="8770" r="50561" b="3764"/>
          <a:stretch/>
        </p:blipFill>
        <p:spPr>
          <a:xfrm>
            <a:off x="7941924" y="315606"/>
            <a:ext cx="4250076" cy="619307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318BD5-A206-4158-AAA6-E746B9E8E602}"/>
              </a:ext>
            </a:extLst>
          </p:cNvPr>
          <p:cNvSpPr/>
          <p:nvPr/>
        </p:nvSpPr>
        <p:spPr>
          <a:xfrm>
            <a:off x="0" y="0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C480E0-5624-42FA-B6C8-FC6B714D73CE}"/>
              </a:ext>
            </a:extLst>
          </p:cNvPr>
          <p:cNvSpPr/>
          <p:nvPr/>
        </p:nvSpPr>
        <p:spPr>
          <a:xfrm>
            <a:off x="0" y="20549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A6D923-4578-43EC-A603-E94B322F7084}"/>
              </a:ext>
            </a:extLst>
          </p:cNvPr>
          <p:cNvSpPr/>
          <p:nvPr/>
        </p:nvSpPr>
        <p:spPr>
          <a:xfrm>
            <a:off x="0" y="6542394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D94E7B-1CCA-4036-BE51-8D7F2E09C6BF}"/>
              </a:ext>
            </a:extLst>
          </p:cNvPr>
          <p:cNvSpPr/>
          <p:nvPr/>
        </p:nvSpPr>
        <p:spPr>
          <a:xfrm>
            <a:off x="0" y="654687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541F4AF-4A09-43DB-BA5D-8C6794606C27}"/>
              </a:ext>
            </a:extLst>
          </p:cNvPr>
          <p:cNvSpPr/>
          <p:nvPr/>
        </p:nvSpPr>
        <p:spPr>
          <a:xfrm rot="16200000">
            <a:off x="-3270260" y="3390668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0496B0-2104-4AF4-8AD6-45F8F146EE04}"/>
              </a:ext>
            </a:extLst>
          </p:cNvPr>
          <p:cNvSpPr/>
          <p:nvPr/>
        </p:nvSpPr>
        <p:spPr>
          <a:xfrm rot="16200000">
            <a:off x="8736806" y="3353391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399613F-EDDF-48B0-8B15-442E338990EC}"/>
              </a:ext>
            </a:extLst>
          </p:cNvPr>
          <p:cNvCxnSpPr/>
          <p:nvPr/>
        </p:nvCxnSpPr>
        <p:spPr>
          <a:xfrm>
            <a:off x="626722" y="3688423"/>
            <a:ext cx="7541232" cy="0"/>
          </a:xfrm>
          <a:prstGeom prst="line">
            <a:avLst/>
          </a:prstGeom>
          <a:ln w="28575">
            <a:solidFill>
              <a:srgbClr val="C0A3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7019709-9F8C-451D-8A65-B9B005400EB4}"/>
              </a:ext>
            </a:extLst>
          </p:cNvPr>
          <p:cNvSpPr txBox="1"/>
          <p:nvPr/>
        </p:nvSpPr>
        <p:spPr>
          <a:xfrm>
            <a:off x="523981" y="2882006"/>
            <a:ext cx="7541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2060"/>
                </a:solidFill>
              </a:rPr>
              <a:t>4.</a:t>
            </a:r>
            <a:r>
              <a:rPr lang="ko-KR" altLang="en-US" sz="4000" b="1" dirty="0">
                <a:solidFill>
                  <a:srgbClr val="002060"/>
                </a:solidFill>
              </a:rPr>
              <a:t> 긍정리뷰 토픽분석</a:t>
            </a:r>
            <a:endParaRPr lang="en-US" altLang="ko-KR" sz="4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054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0EAF918-3987-422E-8C75-8BD3B7C05E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500" b="95556" l="4515" r="55756">
                        <a14:foregroundMark x1="18736" y1="36389" x2="27991" y2="48333"/>
                        <a14:foregroundMark x1="27991" y1="48333" x2="32280" y2="50833"/>
                        <a14:foregroundMark x1="17833" y1="33889" x2="35214" y2="46944"/>
                        <a14:foregroundMark x1="35214" y1="46944" x2="27765" y2="55278"/>
                        <a14:foregroundMark x1="27765" y1="55278" x2="28217" y2="47778"/>
                        <a14:foregroundMark x1="25056" y1="40556" x2="30474" y2="60556"/>
                        <a14:foregroundMark x1="24605" y1="58333" x2="25056" y2="53333"/>
                        <a14:foregroundMark x1="32731" y1="45556" x2="31828" y2="46667"/>
                        <a14:foregroundMark x1="44244" y1="43333" x2="45824" y2="65556"/>
                        <a14:foregroundMark x1="35440" y1="33333" x2="29797" y2="34722"/>
                        <a14:foregroundMark x1="29797" y1="34722" x2="42664" y2="34167"/>
                        <a14:foregroundMark x1="39278" y1="30278" x2="30474" y2="41111"/>
                        <a14:foregroundMark x1="30700" y1="16667" x2="34989" y2="15000"/>
                        <a14:foregroundMark x1="43567" y1="17222" x2="44018" y2="17500"/>
                        <a14:foregroundMark x1="41535" y1="16389" x2="47404" y2="16944"/>
                        <a14:foregroundMark x1="40632" y1="17222" x2="41761" y2="18611"/>
                        <a14:foregroundMark x1="41084" y1="16667" x2="42438" y2="15833"/>
                        <a14:foregroundMark x1="48984" y1="29722" x2="47178" y2="34444"/>
                        <a14:foregroundMark x1="48081" y1="43611" x2="46953" y2="71389"/>
                        <a14:foregroundMark x1="45824" y1="36389" x2="42889" y2="61944"/>
                        <a14:foregroundMark x1="42889" y1="61944" x2="44921" y2="68333"/>
                        <a14:foregroundMark x1="42438" y1="42500" x2="41761" y2="64722"/>
                        <a14:foregroundMark x1="41761" y1="64722" x2="41986" y2="65833"/>
                        <a14:foregroundMark x1="24153" y1="50000" x2="30926" y2="30278"/>
                        <a14:foregroundMark x1="30926" y1="30278" x2="35666" y2="31111"/>
                        <a14:foregroundMark x1="48081" y1="61111" x2="48758" y2="76389"/>
                        <a14:foregroundMark x1="48533" y1="39444" x2="48984" y2="68889"/>
                        <a14:foregroundMark x1="48984" y1="43056" x2="51242" y2="76389"/>
                        <a14:foregroundMark x1="51242" y1="76389" x2="47404" y2="75000"/>
                        <a14:foregroundMark x1="22348" y1="68333" x2="32054" y2="84167"/>
                        <a14:foregroundMark x1="32054" y1="84167" x2="40181" y2="89722"/>
                        <a14:foregroundMark x1="40181" y1="89722" x2="50564" y2="91944"/>
                        <a14:foregroundMark x1="20542" y1="70556" x2="30700" y2="86389"/>
                        <a14:foregroundMark x1="30700" y1="86389" x2="43341" y2="93611"/>
                        <a14:foregroundMark x1="43341" y1="93611" x2="47856" y2="93889"/>
                        <a14:foregroundMark x1="34086" y1="12500" x2="36343" y2="13056"/>
                        <a14:foregroundMark x1="43567" y1="15556" x2="48758" y2="17500"/>
                        <a14:foregroundMark x1="47856" y1="16389" x2="48758" y2="18056"/>
                        <a14:foregroundMark x1="23025" y1="67222" x2="20090" y2="68889"/>
                        <a14:foregroundMark x1="24605" y1="80556" x2="28894" y2="85833"/>
                        <a14:foregroundMark x1="28894" y1="85833" x2="47404" y2="95556"/>
                        <a14:foregroundMark x1="47404" y1="95556" x2="47404" y2="95556"/>
                        <a14:foregroundMark x1="20993" y1="73889" x2="25056" y2="78333"/>
                        <a14:foregroundMark x1="48081" y1="95556" x2="48533" y2="94722"/>
                        <a14:foregroundMark x1="48081" y1="92500" x2="48984" y2="93889"/>
                        <a14:foregroundMark x1="46727" y1="17500" x2="55756" y2="17778"/>
                      </a14:backgroundRemoval>
                    </a14:imgEffect>
                  </a14:imgLayer>
                </a14:imgProps>
              </a:ext>
            </a:extLst>
          </a:blip>
          <a:srcRect t="8770" r="50561" b="3764"/>
          <a:stretch/>
        </p:blipFill>
        <p:spPr>
          <a:xfrm>
            <a:off x="7941924" y="315606"/>
            <a:ext cx="4250076" cy="61930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6086A1-7B90-419C-9D39-0C655D77C7AE}"/>
              </a:ext>
            </a:extLst>
          </p:cNvPr>
          <p:cNvSpPr txBox="1"/>
          <p:nvPr/>
        </p:nvSpPr>
        <p:spPr>
          <a:xfrm>
            <a:off x="523981" y="2882006"/>
            <a:ext cx="7541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2060"/>
                </a:solidFill>
              </a:rPr>
              <a:t>1.</a:t>
            </a:r>
            <a:r>
              <a:rPr lang="ko-KR" altLang="en-US" sz="4000" b="1" dirty="0">
                <a:solidFill>
                  <a:srgbClr val="002060"/>
                </a:solidFill>
              </a:rPr>
              <a:t> 들어가는 말</a:t>
            </a:r>
            <a:endParaRPr lang="en-US" altLang="ko-KR" sz="4000" b="1" dirty="0">
              <a:solidFill>
                <a:srgbClr val="00206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318BD5-A206-4158-AAA6-E746B9E8E602}"/>
              </a:ext>
            </a:extLst>
          </p:cNvPr>
          <p:cNvSpPr/>
          <p:nvPr/>
        </p:nvSpPr>
        <p:spPr>
          <a:xfrm>
            <a:off x="0" y="0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C480E0-5624-42FA-B6C8-FC6B714D73CE}"/>
              </a:ext>
            </a:extLst>
          </p:cNvPr>
          <p:cNvSpPr/>
          <p:nvPr/>
        </p:nvSpPr>
        <p:spPr>
          <a:xfrm>
            <a:off x="0" y="20549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A6D923-4578-43EC-A603-E94B322F7084}"/>
              </a:ext>
            </a:extLst>
          </p:cNvPr>
          <p:cNvSpPr/>
          <p:nvPr/>
        </p:nvSpPr>
        <p:spPr>
          <a:xfrm>
            <a:off x="0" y="6542394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D94E7B-1CCA-4036-BE51-8D7F2E09C6BF}"/>
              </a:ext>
            </a:extLst>
          </p:cNvPr>
          <p:cNvSpPr/>
          <p:nvPr/>
        </p:nvSpPr>
        <p:spPr>
          <a:xfrm>
            <a:off x="0" y="654687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541F4AF-4A09-43DB-BA5D-8C6794606C27}"/>
              </a:ext>
            </a:extLst>
          </p:cNvPr>
          <p:cNvSpPr/>
          <p:nvPr/>
        </p:nvSpPr>
        <p:spPr>
          <a:xfrm rot="16200000">
            <a:off x="-3270260" y="3390668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0496B0-2104-4AF4-8AD6-45F8F146EE04}"/>
              </a:ext>
            </a:extLst>
          </p:cNvPr>
          <p:cNvSpPr/>
          <p:nvPr/>
        </p:nvSpPr>
        <p:spPr>
          <a:xfrm rot="16200000">
            <a:off x="8736806" y="3353391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399613F-EDDF-48B0-8B15-442E338990EC}"/>
              </a:ext>
            </a:extLst>
          </p:cNvPr>
          <p:cNvCxnSpPr/>
          <p:nvPr/>
        </p:nvCxnSpPr>
        <p:spPr>
          <a:xfrm>
            <a:off x="626722" y="3688423"/>
            <a:ext cx="7541232" cy="0"/>
          </a:xfrm>
          <a:prstGeom prst="line">
            <a:avLst/>
          </a:prstGeom>
          <a:ln w="28575">
            <a:solidFill>
              <a:srgbClr val="C0A3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35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318BD5-A206-4158-AAA6-E746B9E8E602}"/>
              </a:ext>
            </a:extLst>
          </p:cNvPr>
          <p:cNvSpPr/>
          <p:nvPr/>
        </p:nvSpPr>
        <p:spPr>
          <a:xfrm>
            <a:off x="0" y="0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C480E0-5624-42FA-B6C8-FC6B714D73CE}"/>
              </a:ext>
            </a:extLst>
          </p:cNvPr>
          <p:cNvSpPr/>
          <p:nvPr/>
        </p:nvSpPr>
        <p:spPr>
          <a:xfrm>
            <a:off x="0" y="20549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A6D923-4578-43EC-A603-E94B322F7084}"/>
              </a:ext>
            </a:extLst>
          </p:cNvPr>
          <p:cNvSpPr/>
          <p:nvPr/>
        </p:nvSpPr>
        <p:spPr>
          <a:xfrm>
            <a:off x="0" y="6542394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D94E7B-1CCA-4036-BE51-8D7F2E09C6BF}"/>
              </a:ext>
            </a:extLst>
          </p:cNvPr>
          <p:cNvSpPr/>
          <p:nvPr/>
        </p:nvSpPr>
        <p:spPr>
          <a:xfrm>
            <a:off x="0" y="654687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125D4C-A030-4B99-83D1-CB4B6B784CA8}"/>
              </a:ext>
            </a:extLst>
          </p:cNvPr>
          <p:cNvSpPr/>
          <p:nvPr/>
        </p:nvSpPr>
        <p:spPr>
          <a:xfrm rot="16200000">
            <a:off x="-3270260" y="3390668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FD32DD-1CB0-4597-8BDA-EA0C983209BE}"/>
              </a:ext>
            </a:extLst>
          </p:cNvPr>
          <p:cNvSpPr/>
          <p:nvPr/>
        </p:nvSpPr>
        <p:spPr>
          <a:xfrm rot="16200000">
            <a:off x="8736806" y="3353391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82ACD18-F401-47A2-BFF2-D6A6B9BF3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692" y="349321"/>
            <a:ext cx="771374" cy="6268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B1D10C2-A382-493E-A56B-3CBD87A0F113}"/>
              </a:ext>
            </a:extLst>
          </p:cNvPr>
          <p:cNvSpPr txBox="1"/>
          <p:nvPr/>
        </p:nvSpPr>
        <p:spPr>
          <a:xfrm>
            <a:off x="297949" y="434409"/>
            <a:ext cx="10544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4-1. </a:t>
            </a:r>
            <a:r>
              <a:rPr lang="ko-KR" altLang="en-US" sz="2400" b="1" dirty="0"/>
              <a:t>긍정 리뷰 요소 및 방문요인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9F6A5A-F38D-4396-86EA-0254EF3535A0}"/>
              </a:ext>
            </a:extLst>
          </p:cNvPr>
          <p:cNvSpPr txBox="1"/>
          <p:nvPr/>
        </p:nvSpPr>
        <p:spPr>
          <a:xfrm>
            <a:off x="5331675" y="1377855"/>
            <a:ext cx="6289704" cy="5005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Top-30 Most Salient Terms</a:t>
            </a:r>
          </a:p>
          <a:p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사랑니</a:t>
            </a:r>
            <a:r>
              <a:rPr lang="en-US" altLang="ko-KR" sz="1400" dirty="0"/>
              <a:t>, </a:t>
            </a:r>
            <a:r>
              <a:rPr lang="ko-KR" altLang="en-US" sz="1400" dirty="0"/>
              <a:t>발치</a:t>
            </a:r>
            <a:r>
              <a:rPr lang="en-US" altLang="ko-KR" sz="1400" dirty="0"/>
              <a:t>, </a:t>
            </a:r>
            <a:r>
              <a:rPr lang="ko-KR" altLang="en-US" sz="1400" dirty="0"/>
              <a:t>교정</a:t>
            </a:r>
            <a:r>
              <a:rPr lang="en-US" altLang="ko-KR" sz="1400" dirty="0"/>
              <a:t>, </a:t>
            </a:r>
            <a:r>
              <a:rPr lang="ko-KR" altLang="en-US" sz="1400" dirty="0"/>
              <a:t>마취</a:t>
            </a:r>
            <a:r>
              <a:rPr lang="en-US" altLang="ko-KR" sz="1400" dirty="0"/>
              <a:t>, </a:t>
            </a:r>
            <a:r>
              <a:rPr lang="ko-KR" altLang="en-US" sz="1400" dirty="0"/>
              <a:t>매복</a:t>
            </a:r>
            <a:r>
              <a:rPr lang="en-US" altLang="ko-KR" sz="1400" dirty="0"/>
              <a:t>, </a:t>
            </a:r>
            <a:r>
              <a:rPr lang="ko-KR" altLang="en-US" sz="1400" dirty="0"/>
              <a:t>유지</a:t>
            </a:r>
            <a:r>
              <a:rPr lang="en-US" altLang="ko-KR" sz="1400" dirty="0"/>
              <a:t>, </a:t>
            </a:r>
            <a:r>
              <a:rPr lang="ko-KR" altLang="en-US" sz="1400" dirty="0"/>
              <a:t>턱관절</a:t>
            </a:r>
            <a:r>
              <a:rPr lang="en-US" altLang="ko-KR" sz="1400" dirty="0"/>
              <a:t>, </a:t>
            </a:r>
            <a:r>
              <a:rPr lang="ko-KR" altLang="en-US" sz="1400" dirty="0"/>
              <a:t>스케일링</a:t>
            </a:r>
            <a:r>
              <a:rPr lang="en-US" altLang="ko-KR" sz="1400" dirty="0"/>
              <a:t>, </a:t>
            </a:r>
            <a:r>
              <a:rPr lang="ko-KR" altLang="en-US" sz="1400" dirty="0"/>
              <a:t>상담</a:t>
            </a:r>
            <a:r>
              <a:rPr lang="en-US" altLang="ko-KR" sz="1400" dirty="0"/>
              <a:t>, </a:t>
            </a:r>
            <a:r>
              <a:rPr lang="ko-KR" altLang="en-US" sz="1400" dirty="0"/>
              <a:t>장치</a:t>
            </a:r>
            <a:r>
              <a:rPr lang="en-US" altLang="ko-KR" sz="1400" dirty="0"/>
              <a:t>, </a:t>
            </a:r>
            <a:r>
              <a:rPr lang="ko-KR" altLang="en-US" sz="1400" dirty="0"/>
              <a:t>임플란트</a:t>
            </a:r>
            <a:r>
              <a:rPr lang="en-US" altLang="ko-KR" sz="1400" dirty="0"/>
              <a:t>, </a:t>
            </a:r>
            <a:r>
              <a:rPr lang="ko-KR" altLang="en-US" sz="1400" dirty="0"/>
              <a:t>주사</a:t>
            </a:r>
            <a:r>
              <a:rPr lang="en-US" altLang="ko-KR" sz="1400" dirty="0"/>
              <a:t>, </a:t>
            </a:r>
            <a:r>
              <a:rPr lang="ko-KR" altLang="en-US" sz="1400" dirty="0"/>
              <a:t>염증</a:t>
            </a:r>
            <a:r>
              <a:rPr lang="en-US" altLang="ko-KR" sz="1400" dirty="0"/>
              <a:t>, </a:t>
            </a:r>
            <a:r>
              <a:rPr lang="ko-KR" altLang="en-US" sz="1400" dirty="0"/>
              <a:t>크라운</a:t>
            </a:r>
            <a:r>
              <a:rPr lang="en-US" altLang="ko-KR" sz="1400" dirty="0"/>
              <a:t>, </a:t>
            </a:r>
            <a:r>
              <a:rPr lang="ko-KR" altLang="en-US" sz="1400" dirty="0"/>
              <a:t>통증</a:t>
            </a:r>
            <a:r>
              <a:rPr lang="en-US" altLang="ko-KR" sz="1400" dirty="0"/>
              <a:t>, </a:t>
            </a:r>
            <a:r>
              <a:rPr lang="ko-KR" altLang="en-US" sz="1400" dirty="0"/>
              <a:t>레진</a:t>
            </a:r>
            <a:r>
              <a:rPr lang="en-US" altLang="ko-KR" sz="1400" dirty="0"/>
              <a:t>, </a:t>
            </a:r>
            <a:r>
              <a:rPr lang="ko-KR" altLang="en-US" sz="1400" dirty="0"/>
              <a:t>검진</a:t>
            </a:r>
            <a:r>
              <a:rPr lang="en-US" altLang="ko-KR" sz="1400" dirty="0"/>
              <a:t>, </a:t>
            </a:r>
            <a:r>
              <a:rPr lang="ko-KR" altLang="en-US" sz="1400" dirty="0"/>
              <a:t>주차</a:t>
            </a:r>
            <a:r>
              <a:rPr lang="en-US" altLang="ko-KR" sz="1400" dirty="0"/>
              <a:t>, </a:t>
            </a:r>
            <a:r>
              <a:rPr lang="ko-KR" altLang="en-US" sz="1400" dirty="0"/>
              <a:t>잇몸</a:t>
            </a:r>
            <a:r>
              <a:rPr lang="en-US" altLang="ko-KR" sz="1400" dirty="0"/>
              <a:t>, </a:t>
            </a:r>
            <a:r>
              <a:rPr lang="ko-KR" altLang="en-US" sz="1400" dirty="0"/>
              <a:t>대학병원</a:t>
            </a:r>
            <a:r>
              <a:rPr lang="en-US" altLang="ko-KR" sz="1400" dirty="0"/>
              <a:t>, </a:t>
            </a:r>
            <a:r>
              <a:rPr lang="ko-KR" altLang="en-US" sz="1400" dirty="0"/>
              <a:t>실밥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인레이</a:t>
            </a:r>
            <a:r>
              <a:rPr lang="en-US" altLang="ko-KR" sz="1400" dirty="0"/>
              <a:t>, </a:t>
            </a:r>
            <a:r>
              <a:rPr lang="ko-KR" altLang="en-US" sz="1400" dirty="0"/>
              <a:t>수술</a:t>
            </a:r>
            <a:r>
              <a:rPr lang="en-US" altLang="ko-KR" sz="1400" dirty="0"/>
              <a:t>, </a:t>
            </a:r>
            <a:r>
              <a:rPr lang="ko-KR" altLang="en-US" sz="1400" dirty="0"/>
              <a:t>신경치료</a:t>
            </a:r>
            <a:r>
              <a:rPr lang="en-US" altLang="ko-KR" sz="1400" dirty="0"/>
              <a:t>, </a:t>
            </a:r>
            <a:r>
              <a:rPr lang="ko-KR" altLang="en-US" sz="1400" dirty="0"/>
              <a:t>충치</a:t>
            </a:r>
            <a:r>
              <a:rPr lang="en-US" altLang="ko-KR" sz="1400" dirty="0"/>
              <a:t>, </a:t>
            </a:r>
            <a:r>
              <a:rPr lang="ko-KR" altLang="en-US" sz="1400" dirty="0"/>
              <a:t>소독</a:t>
            </a:r>
            <a:r>
              <a:rPr lang="en-US" altLang="ko-KR" sz="1400" dirty="0"/>
              <a:t>, </a:t>
            </a:r>
            <a:r>
              <a:rPr lang="ko-KR" altLang="en-US" sz="1400" dirty="0"/>
              <a:t>제거</a:t>
            </a:r>
            <a:r>
              <a:rPr lang="en-US" altLang="ko-KR" sz="1400" dirty="0"/>
              <a:t>, </a:t>
            </a:r>
            <a:r>
              <a:rPr lang="ko-KR" altLang="en-US" sz="1400" dirty="0"/>
              <a:t>어린이</a:t>
            </a:r>
            <a:r>
              <a:rPr lang="en-US" altLang="ko-KR" sz="1400" dirty="0"/>
              <a:t>, </a:t>
            </a:r>
            <a:r>
              <a:rPr lang="ko-KR" altLang="en-US" sz="1400" dirty="0"/>
              <a:t>건강검진</a:t>
            </a:r>
            <a:r>
              <a:rPr lang="en-US" altLang="ko-KR" sz="1400" dirty="0"/>
              <a:t>, </a:t>
            </a:r>
            <a:r>
              <a:rPr lang="ko-KR" altLang="en-US" sz="1400" dirty="0"/>
              <a:t>처방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400" dirty="0"/>
              <a:t>교정</a:t>
            </a:r>
            <a:r>
              <a:rPr lang="en-US" altLang="ko-KR" sz="1400" dirty="0"/>
              <a:t>, </a:t>
            </a:r>
            <a:r>
              <a:rPr lang="ko-KR" altLang="en-US" sz="1400" dirty="0"/>
              <a:t>사랑니 발치</a:t>
            </a:r>
            <a:r>
              <a:rPr lang="en-US" altLang="ko-KR" sz="1400" dirty="0"/>
              <a:t>, </a:t>
            </a:r>
            <a:r>
              <a:rPr lang="ko-KR" altLang="en-US" sz="1400" dirty="0"/>
              <a:t>충치</a:t>
            </a:r>
            <a:r>
              <a:rPr lang="en-US" altLang="ko-KR" sz="1400" dirty="0"/>
              <a:t>, </a:t>
            </a:r>
            <a:r>
              <a:rPr lang="ko-KR" altLang="en-US" sz="1400" dirty="0"/>
              <a:t>통증</a:t>
            </a:r>
            <a:r>
              <a:rPr lang="en-US" altLang="ko-KR" sz="1400" dirty="0"/>
              <a:t>, </a:t>
            </a:r>
            <a:r>
              <a:rPr lang="ko-KR" altLang="en-US" sz="1400" dirty="0"/>
              <a:t>염증</a:t>
            </a:r>
            <a:r>
              <a:rPr lang="en-US" altLang="ko-KR" sz="1400" dirty="0"/>
              <a:t>, </a:t>
            </a:r>
            <a:r>
              <a:rPr lang="ko-KR" altLang="en-US" sz="1400" dirty="0"/>
              <a:t>턱관절 장애 등</a:t>
            </a:r>
            <a:r>
              <a:rPr lang="en-US" altLang="ko-KR" sz="1400" dirty="0"/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증상 치료를 위해 방문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400" dirty="0"/>
              <a:t>대학치과의원을 추천 받았지만 로컬치과의원에 방문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400" dirty="0"/>
              <a:t>어린이 치과를 찾아서 방문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만족포인트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400" dirty="0"/>
              <a:t>자세한 설명 </a:t>
            </a:r>
            <a:r>
              <a:rPr lang="en-US" altLang="ko-KR" sz="1400" dirty="0"/>
              <a:t>: </a:t>
            </a:r>
            <a:r>
              <a:rPr lang="ko-KR" altLang="en-US" sz="1400" dirty="0"/>
              <a:t>자세한 검진과 상담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400" dirty="0"/>
              <a:t>어린이 치과의원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5DA429-AB4B-4E14-8878-3893A57D9D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44"/>
          <a:stretch/>
        </p:blipFill>
        <p:spPr>
          <a:xfrm>
            <a:off x="241442" y="941301"/>
            <a:ext cx="5146741" cy="547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21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318BD5-A206-4158-AAA6-E746B9E8E602}"/>
              </a:ext>
            </a:extLst>
          </p:cNvPr>
          <p:cNvSpPr/>
          <p:nvPr/>
        </p:nvSpPr>
        <p:spPr>
          <a:xfrm>
            <a:off x="0" y="0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C480E0-5624-42FA-B6C8-FC6B714D73CE}"/>
              </a:ext>
            </a:extLst>
          </p:cNvPr>
          <p:cNvSpPr/>
          <p:nvPr/>
        </p:nvSpPr>
        <p:spPr>
          <a:xfrm>
            <a:off x="0" y="20549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A6D923-4578-43EC-A603-E94B322F7084}"/>
              </a:ext>
            </a:extLst>
          </p:cNvPr>
          <p:cNvSpPr/>
          <p:nvPr/>
        </p:nvSpPr>
        <p:spPr>
          <a:xfrm>
            <a:off x="0" y="6542394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D94E7B-1CCA-4036-BE51-8D7F2E09C6BF}"/>
              </a:ext>
            </a:extLst>
          </p:cNvPr>
          <p:cNvSpPr/>
          <p:nvPr/>
        </p:nvSpPr>
        <p:spPr>
          <a:xfrm>
            <a:off x="0" y="654687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125D4C-A030-4B99-83D1-CB4B6B784CA8}"/>
              </a:ext>
            </a:extLst>
          </p:cNvPr>
          <p:cNvSpPr/>
          <p:nvPr/>
        </p:nvSpPr>
        <p:spPr>
          <a:xfrm rot="16200000">
            <a:off x="-3270260" y="3390668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FD32DD-1CB0-4597-8BDA-EA0C983209BE}"/>
              </a:ext>
            </a:extLst>
          </p:cNvPr>
          <p:cNvSpPr/>
          <p:nvPr/>
        </p:nvSpPr>
        <p:spPr>
          <a:xfrm rot="16200000">
            <a:off x="8736806" y="3353391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82ACD18-F401-47A2-BFF2-D6A6B9BF3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692" y="349321"/>
            <a:ext cx="771374" cy="6268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B1D10C2-A382-493E-A56B-3CBD87A0F113}"/>
              </a:ext>
            </a:extLst>
          </p:cNvPr>
          <p:cNvSpPr txBox="1"/>
          <p:nvPr/>
        </p:nvSpPr>
        <p:spPr>
          <a:xfrm>
            <a:off x="297949" y="434409"/>
            <a:ext cx="10544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4-2. </a:t>
            </a:r>
            <a:r>
              <a:rPr lang="ko-KR" altLang="en-US" sz="2400" b="1" dirty="0"/>
              <a:t>긍정리뷰 토픽</a:t>
            </a:r>
          </a:p>
        </p:txBody>
      </p:sp>
      <p:graphicFrame>
        <p:nvGraphicFramePr>
          <p:cNvPr id="24" name="표 25">
            <a:extLst>
              <a:ext uri="{FF2B5EF4-FFF2-40B4-BE49-F238E27FC236}">
                <a16:creationId xmlns:a16="http://schemas.microsoft.com/office/drawing/2014/main" id="{D163E191-2344-4DE3-BA97-6C6AD583D6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657273"/>
              </p:ext>
            </p:extLst>
          </p:nvPr>
        </p:nvGraphicFramePr>
        <p:xfrm>
          <a:off x="392024" y="1119996"/>
          <a:ext cx="11407952" cy="273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2997">
                  <a:extLst>
                    <a:ext uri="{9D8B030D-6E8A-4147-A177-3AD203B41FA5}">
                      <a16:colId xmlns:a16="http://schemas.microsoft.com/office/drawing/2014/main" val="3605925630"/>
                    </a:ext>
                  </a:extLst>
                </a:gridCol>
                <a:gridCol w="712997">
                  <a:extLst>
                    <a:ext uri="{9D8B030D-6E8A-4147-A177-3AD203B41FA5}">
                      <a16:colId xmlns:a16="http://schemas.microsoft.com/office/drawing/2014/main" val="4268296214"/>
                    </a:ext>
                  </a:extLst>
                </a:gridCol>
                <a:gridCol w="712997">
                  <a:extLst>
                    <a:ext uri="{9D8B030D-6E8A-4147-A177-3AD203B41FA5}">
                      <a16:colId xmlns:a16="http://schemas.microsoft.com/office/drawing/2014/main" val="618480531"/>
                    </a:ext>
                  </a:extLst>
                </a:gridCol>
                <a:gridCol w="712997">
                  <a:extLst>
                    <a:ext uri="{9D8B030D-6E8A-4147-A177-3AD203B41FA5}">
                      <a16:colId xmlns:a16="http://schemas.microsoft.com/office/drawing/2014/main" val="2850413372"/>
                    </a:ext>
                  </a:extLst>
                </a:gridCol>
                <a:gridCol w="712997">
                  <a:extLst>
                    <a:ext uri="{9D8B030D-6E8A-4147-A177-3AD203B41FA5}">
                      <a16:colId xmlns:a16="http://schemas.microsoft.com/office/drawing/2014/main" val="3767019468"/>
                    </a:ext>
                  </a:extLst>
                </a:gridCol>
                <a:gridCol w="712997">
                  <a:extLst>
                    <a:ext uri="{9D8B030D-6E8A-4147-A177-3AD203B41FA5}">
                      <a16:colId xmlns:a16="http://schemas.microsoft.com/office/drawing/2014/main" val="2627350209"/>
                    </a:ext>
                  </a:extLst>
                </a:gridCol>
                <a:gridCol w="712997">
                  <a:extLst>
                    <a:ext uri="{9D8B030D-6E8A-4147-A177-3AD203B41FA5}">
                      <a16:colId xmlns:a16="http://schemas.microsoft.com/office/drawing/2014/main" val="2742115850"/>
                    </a:ext>
                  </a:extLst>
                </a:gridCol>
                <a:gridCol w="712997">
                  <a:extLst>
                    <a:ext uri="{9D8B030D-6E8A-4147-A177-3AD203B41FA5}">
                      <a16:colId xmlns:a16="http://schemas.microsoft.com/office/drawing/2014/main" val="887525875"/>
                    </a:ext>
                  </a:extLst>
                </a:gridCol>
                <a:gridCol w="712997">
                  <a:extLst>
                    <a:ext uri="{9D8B030D-6E8A-4147-A177-3AD203B41FA5}">
                      <a16:colId xmlns:a16="http://schemas.microsoft.com/office/drawing/2014/main" val="1501197168"/>
                    </a:ext>
                  </a:extLst>
                </a:gridCol>
                <a:gridCol w="712997">
                  <a:extLst>
                    <a:ext uri="{9D8B030D-6E8A-4147-A177-3AD203B41FA5}">
                      <a16:colId xmlns:a16="http://schemas.microsoft.com/office/drawing/2014/main" val="40510263"/>
                    </a:ext>
                  </a:extLst>
                </a:gridCol>
                <a:gridCol w="712997">
                  <a:extLst>
                    <a:ext uri="{9D8B030D-6E8A-4147-A177-3AD203B41FA5}">
                      <a16:colId xmlns:a16="http://schemas.microsoft.com/office/drawing/2014/main" val="2390022134"/>
                    </a:ext>
                  </a:extLst>
                </a:gridCol>
                <a:gridCol w="712997">
                  <a:extLst>
                    <a:ext uri="{9D8B030D-6E8A-4147-A177-3AD203B41FA5}">
                      <a16:colId xmlns:a16="http://schemas.microsoft.com/office/drawing/2014/main" val="3891469501"/>
                    </a:ext>
                  </a:extLst>
                </a:gridCol>
                <a:gridCol w="712997">
                  <a:extLst>
                    <a:ext uri="{9D8B030D-6E8A-4147-A177-3AD203B41FA5}">
                      <a16:colId xmlns:a16="http://schemas.microsoft.com/office/drawing/2014/main" val="3859275849"/>
                    </a:ext>
                  </a:extLst>
                </a:gridCol>
                <a:gridCol w="712997">
                  <a:extLst>
                    <a:ext uri="{9D8B030D-6E8A-4147-A177-3AD203B41FA5}">
                      <a16:colId xmlns:a16="http://schemas.microsoft.com/office/drawing/2014/main" val="3631746958"/>
                    </a:ext>
                  </a:extLst>
                </a:gridCol>
                <a:gridCol w="712997">
                  <a:extLst>
                    <a:ext uri="{9D8B030D-6E8A-4147-A177-3AD203B41FA5}">
                      <a16:colId xmlns:a16="http://schemas.microsoft.com/office/drawing/2014/main" val="4152425958"/>
                    </a:ext>
                  </a:extLst>
                </a:gridCol>
                <a:gridCol w="712997">
                  <a:extLst>
                    <a:ext uri="{9D8B030D-6E8A-4147-A177-3AD203B41FA5}">
                      <a16:colId xmlns:a16="http://schemas.microsoft.com/office/drawing/2014/main" val="26445507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effectLst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</a:rPr>
                        <a:t>Word 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</a:rPr>
                        <a:t>Word 1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</a:rPr>
                        <a:t>Word 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</a:rPr>
                        <a:t>Word 3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</a:rPr>
                        <a:t>Word 4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</a:rPr>
                        <a:t>Word 5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Word 6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</a:rPr>
                        <a:t>Word 7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</a:rPr>
                        <a:t>Word 8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</a:rPr>
                        <a:t>Word 9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</a:rPr>
                        <a:t>Word 10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</a:rPr>
                        <a:t>Word 11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</a:rPr>
                        <a:t>Word 12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</a:rPr>
                        <a:t>Word 13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</a:rPr>
                        <a:t>Word 14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17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effectLst/>
                        </a:rPr>
                        <a:t>Topic </a:t>
                      </a:r>
                      <a:r>
                        <a:rPr lang="en-US" altLang="ko-KR" sz="1000" b="1" dirty="0">
                          <a:effectLst/>
                        </a:rPr>
                        <a:t>1</a:t>
                      </a:r>
                      <a:endParaRPr lang="en-US" sz="1000" b="1" dirty="0">
                        <a:effectLst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1" dirty="0">
                          <a:effectLst/>
                        </a:rPr>
                        <a:t>치료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1" dirty="0">
                          <a:effectLst/>
                        </a:rPr>
                        <a:t>진료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1" dirty="0">
                          <a:effectLst/>
                        </a:rPr>
                        <a:t>충치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</a:rPr>
                        <a:t>치과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1" dirty="0" err="1">
                          <a:effectLst/>
                        </a:rPr>
                        <a:t>스케</a:t>
                      </a:r>
                      <a:endParaRPr lang="en-US" altLang="ko-KR" sz="1300" b="1" dirty="0">
                        <a:effectLst/>
                      </a:endParaRPr>
                    </a:p>
                    <a:p>
                      <a:pPr algn="ctr"/>
                      <a:r>
                        <a:rPr lang="ko-KR" altLang="en-US" sz="1300" b="1" dirty="0" err="1">
                          <a:effectLst/>
                        </a:rPr>
                        <a:t>일링</a:t>
                      </a:r>
                      <a:endParaRPr lang="ko-KR" altLang="en-US" sz="1300" b="1" dirty="0">
                        <a:effectLst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</a:rPr>
                        <a:t>설명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</a:rPr>
                        <a:t>방문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</a:rPr>
                        <a:t>치아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1" dirty="0">
                          <a:effectLst/>
                        </a:rPr>
                        <a:t>과잉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</a:rPr>
                        <a:t>병원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</a:rPr>
                        <a:t>선생님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</a:rPr>
                        <a:t>의사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1" dirty="0">
                          <a:effectLst/>
                        </a:rPr>
                        <a:t>신경</a:t>
                      </a:r>
                      <a:endParaRPr lang="en-US" altLang="ko-KR" sz="1300" b="1" dirty="0">
                        <a:effectLst/>
                      </a:endParaRPr>
                    </a:p>
                    <a:p>
                      <a:pPr algn="ctr"/>
                      <a:r>
                        <a:rPr lang="ko-KR" altLang="en-US" sz="1300" b="1" dirty="0">
                          <a:effectLst/>
                        </a:rPr>
                        <a:t>치료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effectLst/>
                        </a:rPr>
                        <a:t>예약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</a:rPr>
                        <a:t>레진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190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effectLst/>
                        </a:rPr>
                        <a:t>Topic </a:t>
                      </a:r>
                      <a:r>
                        <a:rPr lang="en-US" altLang="ko-KR" sz="1000" b="1" dirty="0">
                          <a:effectLst/>
                        </a:rPr>
                        <a:t>2</a:t>
                      </a:r>
                      <a:endParaRPr lang="en-US" sz="1000" b="1" dirty="0">
                        <a:effectLst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1" dirty="0" err="1">
                          <a:effectLst/>
                        </a:rPr>
                        <a:t>스케</a:t>
                      </a:r>
                      <a:endParaRPr lang="en-US" altLang="ko-KR" sz="1300" b="1" dirty="0">
                        <a:effectLst/>
                      </a:endParaRPr>
                    </a:p>
                    <a:p>
                      <a:pPr algn="ctr"/>
                      <a:r>
                        <a:rPr lang="ko-KR" altLang="en-US" sz="1300" b="1" dirty="0" err="1">
                          <a:effectLst/>
                        </a:rPr>
                        <a:t>일링</a:t>
                      </a:r>
                      <a:endParaRPr lang="ko-KR" altLang="en-US" sz="1300" b="1" dirty="0">
                        <a:effectLst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</a:rPr>
                        <a:t>진료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</a:rPr>
                        <a:t>치과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</a:rPr>
                        <a:t>선생님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</a:rPr>
                        <a:t>치료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</a:rPr>
                        <a:t>병원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</a:rPr>
                        <a:t>방문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</a:rPr>
                        <a:t>의사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1" dirty="0">
                          <a:effectLst/>
                        </a:rPr>
                        <a:t>검진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</a:rPr>
                        <a:t>설명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</a:rPr>
                        <a:t>예약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</a:rPr>
                        <a:t>직원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1" dirty="0">
                          <a:effectLst/>
                        </a:rPr>
                        <a:t>과잉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</a:rPr>
                        <a:t>간호사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</a:rPr>
                        <a:t>원장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47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effectLst/>
                        </a:rPr>
                        <a:t>Topic </a:t>
                      </a:r>
                      <a:r>
                        <a:rPr lang="en-US" altLang="ko-KR" sz="1000" b="1" dirty="0">
                          <a:effectLst/>
                        </a:rPr>
                        <a:t>3</a:t>
                      </a:r>
                      <a:endParaRPr lang="en-US" sz="1000" b="1" dirty="0">
                        <a:effectLst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1" dirty="0">
                          <a:effectLst/>
                        </a:rPr>
                        <a:t>교정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</a:rPr>
                        <a:t>치과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</a:rPr>
                        <a:t>치료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</a:rPr>
                        <a:t>상담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</a:rPr>
                        <a:t>선생님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</a:rPr>
                        <a:t>원장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1" dirty="0" err="1">
                          <a:effectLst/>
                        </a:rPr>
                        <a:t>임플</a:t>
                      </a:r>
                      <a:endParaRPr lang="en-US" altLang="ko-KR" sz="1300" b="1" dirty="0">
                        <a:effectLst/>
                      </a:endParaRPr>
                    </a:p>
                    <a:p>
                      <a:pPr algn="ctr"/>
                      <a:r>
                        <a:rPr lang="ko-KR" altLang="en-US" sz="1300" b="1" dirty="0" err="1">
                          <a:effectLst/>
                        </a:rPr>
                        <a:t>란트</a:t>
                      </a:r>
                      <a:endParaRPr lang="ko-KR" altLang="en-US" sz="1300" b="1" dirty="0">
                        <a:effectLst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</a:rPr>
                        <a:t>진료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</a:rPr>
                        <a:t>병원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</a:rPr>
                        <a:t>설명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</a:rPr>
                        <a:t>의사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1" dirty="0">
                          <a:effectLst/>
                        </a:rPr>
                        <a:t>추천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</a:rPr>
                        <a:t>치아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</a:rPr>
                        <a:t>유지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</a:rPr>
                        <a:t>정말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260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effectLst/>
                        </a:rPr>
                        <a:t>Topic </a:t>
                      </a:r>
                      <a:r>
                        <a:rPr lang="en-US" altLang="ko-KR" sz="1000" b="1" dirty="0">
                          <a:effectLst/>
                        </a:rPr>
                        <a:t>4</a:t>
                      </a:r>
                      <a:endParaRPr lang="en-US" sz="1000" b="1" dirty="0">
                        <a:effectLst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1" dirty="0">
                          <a:effectLst/>
                        </a:rPr>
                        <a:t>진료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1" dirty="0">
                          <a:effectLst/>
                        </a:rPr>
                        <a:t>치료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</a:rPr>
                        <a:t>치과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</a:rPr>
                        <a:t>설명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</a:rPr>
                        <a:t>예약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</a:rPr>
                        <a:t>병원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</a:rPr>
                        <a:t>선생님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</a:rPr>
                        <a:t>의사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</a:rPr>
                        <a:t>환자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</a:rPr>
                        <a:t>방문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</a:rPr>
                        <a:t>직원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</a:rPr>
                        <a:t>원장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</a:rPr>
                        <a:t>대기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 err="1">
                          <a:effectLst/>
                        </a:rPr>
                        <a:t>스케</a:t>
                      </a:r>
                      <a:endParaRPr lang="en-US" altLang="ko-KR" sz="1300" b="0" dirty="0">
                        <a:effectLst/>
                      </a:endParaRPr>
                    </a:p>
                    <a:p>
                      <a:pPr algn="ctr"/>
                      <a:r>
                        <a:rPr lang="ko-KR" altLang="en-US" sz="1300" b="0" dirty="0" err="1">
                          <a:effectLst/>
                        </a:rPr>
                        <a:t>일링</a:t>
                      </a:r>
                      <a:endParaRPr lang="ko-KR" altLang="en-US" sz="1300" b="0" dirty="0">
                        <a:effectLst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</a:rPr>
                        <a:t>과잉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5286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effectLst/>
                        </a:rPr>
                        <a:t>Topic </a:t>
                      </a:r>
                      <a:r>
                        <a:rPr lang="en-US" altLang="ko-KR" sz="1000" b="1" dirty="0">
                          <a:effectLst/>
                        </a:rPr>
                        <a:t>5</a:t>
                      </a:r>
                      <a:endParaRPr lang="en-US" sz="1000" b="1" dirty="0">
                        <a:effectLst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1" dirty="0">
                          <a:effectLst/>
                        </a:rPr>
                        <a:t>사랑니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1" dirty="0">
                          <a:effectLst/>
                        </a:rPr>
                        <a:t>발치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1" dirty="0">
                          <a:effectLst/>
                        </a:rPr>
                        <a:t>마취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1" dirty="0" err="1">
                          <a:effectLst/>
                        </a:rPr>
                        <a:t>스케</a:t>
                      </a:r>
                      <a:endParaRPr lang="en-US" altLang="ko-KR" sz="1300" b="1" dirty="0">
                        <a:effectLst/>
                      </a:endParaRPr>
                    </a:p>
                    <a:p>
                      <a:pPr algn="ctr"/>
                      <a:r>
                        <a:rPr lang="ko-KR" altLang="en-US" sz="1300" b="1" dirty="0" err="1">
                          <a:effectLst/>
                        </a:rPr>
                        <a:t>일링</a:t>
                      </a:r>
                      <a:endParaRPr lang="ko-KR" altLang="en-US" sz="1300" b="1" dirty="0">
                        <a:effectLst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1" dirty="0">
                          <a:effectLst/>
                        </a:rPr>
                        <a:t>매복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</a:rPr>
                        <a:t>방문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</a:rPr>
                        <a:t>치과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</a:rPr>
                        <a:t>병원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1" dirty="0">
                          <a:effectLst/>
                        </a:rPr>
                        <a:t>잇몸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</a:rPr>
                        <a:t>치료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</a:rPr>
                        <a:t>선생님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</a:rPr>
                        <a:t>설명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</a:rPr>
                        <a:t>예약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</a:rPr>
                        <a:t>진료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</a:rPr>
                        <a:t>의사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7315589"/>
                  </a:ext>
                </a:extLst>
              </a:tr>
            </a:tbl>
          </a:graphicData>
        </a:graphic>
      </p:graphicFrame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BB16F3E-FF04-4189-848C-5879900960C8}"/>
              </a:ext>
            </a:extLst>
          </p:cNvPr>
          <p:cNvSpPr/>
          <p:nvPr/>
        </p:nvSpPr>
        <p:spPr>
          <a:xfrm>
            <a:off x="392024" y="4266101"/>
            <a:ext cx="11449490" cy="2157490"/>
          </a:xfrm>
          <a:prstGeom prst="roundRect">
            <a:avLst>
              <a:gd name="adj" fmla="val 7137"/>
            </a:avLst>
          </a:prstGeom>
          <a:noFill/>
          <a:ln>
            <a:solidFill>
              <a:srgbClr val="0A32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TOPIC 1 : </a:t>
            </a:r>
            <a:r>
              <a:rPr lang="ko-KR" altLang="en-US" sz="1400" b="1" dirty="0">
                <a:solidFill>
                  <a:schemeClr val="tx1"/>
                </a:solidFill>
              </a:rPr>
              <a:t>충치 및 신경치료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스케일링을 받기 위해 방문한 경우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  <a:sym typeface="Wingdings" panose="05000000000000000000" pitchFamily="2" charset="2"/>
              </a:rPr>
              <a:t>TOPIC 2 : </a:t>
            </a:r>
            <a:r>
              <a:rPr lang="ko-KR" alt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스케일링과 검진을 받기 위해 방문한 경우</a:t>
            </a:r>
            <a:endParaRPr lang="en-US" altLang="ko-KR" sz="14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  <a:sym typeface="Wingdings" panose="05000000000000000000" pitchFamily="2" charset="2"/>
              </a:rPr>
              <a:t>TOPIC 3 : </a:t>
            </a:r>
            <a:r>
              <a:rPr lang="ko-KR" alt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추천을 받고 교정 및 임플란트 시술을 위해 방문하는 경우</a:t>
            </a:r>
            <a:endParaRPr lang="en-US" altLang="ko-KR" sz="14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  <a:sym typeface="Wingdings" panose="05000000000000000000" pitchFamily="2" charset="2"/>
              </a:rPr>
              <a:t>TOPIC 4 : </a:t>
            </a:r>
            <a:r>
              <a:rPr lang="ko-KR" alt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진료 및 치료를 위해 방문</a:t>
            </a:r>
            <a:endParaRPr lang="en-US" altLang="ko-KR" sz="14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  <a:sym typeface="Wingdings" panose="05000000000000000000" pitchFamily="2" charset="2"/>
              </a:rPr>
              <a:t>TOPIC 5 : </a:t>
            </a:r>
            <a:r>
              <a:rPr lang="ko-KR" alt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사랑니발치를 위해 방문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070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318BD5-A206-4158-AAA6-E746B9E8E602}"/>
              </a:ext>
            </a:extLst>
          </p:cNvPr>
          <p:cNvSpPr/>
          <p:nvPr/>
        </p:nvSpPr>
        <p:spPr>
          <a:xfrm>
            <a:off x="0" y="0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C480E0-5624-42FA-B6C8-FC6B714D73CE}"/>
              </a:ext>
            </a:extLst>
          </p:cNvPr>
          <p:cNvSpPr/>
          <p:nvPr/>
        </p:nvSpPr>
        <p:spPr>
          <a:xfrm>
            <a:off x="0" y="20549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A6D923-4578-43EC-A603-E94B322F7084}"/>
              </a:ext>
            </a:extLst>
          </p:cNvPr>
          <p:cNvSpPr/>
          <p:nvPr/>
        </p:nvSpPr>
        <p:spPr>
          <a:xfrm>
            <a:off x="0" y="6542394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D94E7B-1CCA-4036-BE51-8D7F2E09C6BF}"/>
              </a:ext>
            </a:extLst>
          </p:cNvPr>
          <p:cNvSpPr/>
          <p:nvPr/>
        </p:nvSpPr>
        <p:spPr>
          <a:xfrm>
            <a:off x="0" y="654687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125D4C-A030-4B99-83D1-CB4B6B784CA8}"/>
              </a:ext>
            </a:extLst>
          </p:cNvPr>
          <p:cNvSpPr/>
          <p:nvPr/>
        </p:nvSpPr>
        <p:spPr>
          <a:xfrm rot="16200000">
            <a:off x="-3270260" y="3390668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FD32DD-1CB0-4597-8BDA-EA0C983209BE}"/>
              </a:ext>
            </a:extLst>
          </p:cNvPr>
          <p:cNvSpPr/>
          <p:nvPr/>
        </p:nvSpPr>
        <p:spPr>
          <a:xfrm rot="16200000">
            <a:off x="8736806" y="3353391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82ACD18-F401-47A2-BFF2-D6A6B9BF3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692" y="349321"/>
            <a:ext cx="771374" cy="6268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B1D10C2-A382-493E-A56B-3CBD87A0F113}"/>
              </a:ext>
            </a:extLst>
          </p:cNvPr>
          <p:cNvSpPr txBox="1"/>
          <p:nvPr/>
        </p:nvSpPr>
        <p:spPr>
          <a:xfrm>
            <a:off x="297949" y="434409"/>
            <a:ext cx="10544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4-2.1 </a:t>
            </a:r>
            <a:r>
              <a:rPr lang="ko-KR" altLang="en-US" sz="2000" b="1" dirty="0"/>
              <a:t>긍정리뷰 토픽</a:t>
            </a:r>
            <a:r>
              <a:rPr lang="en-US" altLang="ko-KR" sz="2000" b="1" dirty="0"/>
              <a:t>_1 (</a:t>
            </a:r>
            <a:r>
              <a:rPr lang="ko-KR" altLang="en-US" sz="2000" b="1" dirty="0"/>
              <a:t>치료를 위해 근처 치과 방문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전반적으로 만족</a:t>
            </a:r>
            <a:r>
              <a:rPr lang="en-US" altLang="ko-KR" sz="2000" b="1" dirty="0"/>
              <a:t> 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9C0D91-6754-4B1C-9C7D-7A531D60BB8D}"/>
              </a:ext>
            </a:extLst>
          </p:cNvPr>
          <p:cNvSpPr txBox="1"/>
          <p:nvPr/>
        </p:nvSpPr>
        <p:spPr>
          <a:xfrm>
            <a:off x="6199192" y="957866"/>
            <a:ext cx="5732622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Top-30 Most Salient Terms</a:t>
            </a:r>
          </a:p>
          <a:p>
            <a:endParaRPr lang="en-US" altLang="ko-KR" sz="1600" dirty="0"/>
          </a:p>
          <a:p>
            <a:r>
              <a:rPr lang="ko-KR" altLang="en-US" sz="1400" dirty="0"/>
              <a:t>치료</a:t>
            </a:r>
            <a:r>
              <a:rPr lang="en-US" altLang="ko-KR" sz="1400" dirty="0"/>
              <a:t>, </a:t>
            </a:r>
            <a:r>
              <a:rPr lang="ko-KR" altLang="en-US" sz="1400" dirty="0"/>
              <a:t>진료</a:t>
            </a:r>
            <a:r>
              <a:rPr lang="en-US" altLang="ko-KR" sz="1400" dirty="0"/>
              <a:t>, </a:t>
            </a:r>
            <a:r>
              <a:rPr lang="ko-KR" altLang="en-US" sz="1400" dirty="0"/>
              <a:t>충치</a:t>
            </a:r>
            <a:r>
              <a:rPr lang="en-US" altLang="ko-KR" sz="1400" dirty="0"/>
              <a:t>, </a:t>
            </a:r>
            <a:r>
              <a:rPr lang="ko-KR" altLang="en-US" sz="1400" dirty="0"/>
              <a:t>치과</a:t>
            </a:r>
            <a:r>
              <a:rPr lang="en-US" altLang="ko-KR" sz="1400" dirty="0"/>
              <a:t>, </a:t>
            </a:r>
            <a:r>
              <a:rPr lang="ko-KR" altLang="en-US" sz="1400" dirty="0"/>
              <a:t>스케일링</a:t>
            </a:r>
            <a:r>
              <a:rPr lang="en-US" altLang="ko-KR" sz="1400" dirty="0"/>
              <a:t>, </a:t>
            </a:r>
            <a:r>
              <a:rPr lang="ko-KR" altLang="en-US" sz="1400" dirty="0"/>
              <a:t>설명</a:t>
            </a:r>
            <a:r>
              <a:rPr lang="en-US" altLang="ko-KR" sz="1400" dirty="0"/>
              <a:t>, </a:t>
            </a:r>
            <a:r>
              <a:rPr lang="ko-KR" altLang="en-US" sz="1400" dirty="0"/>
              <a:t>방문</a:t>
            </a:r>
            <a:r>
              <a:rPr lang="en-US" altLang="ko-KR" sz="1400" dirty="0"/>
              <a:t>, </a:t>
            </a:r>
            <a:r>
              <a:rPr lang="ko-KR" altLang="en-US" sz="1400" dirty="0"/>
              <a:t>치아</a:t>
            </a:r>
            <a:r>
              <a:rPr lang="en-US" altLang="ko-KR" sz="1400" dirty="0"/>
              <a:t>, </a:t>
            </a:r>
            <a:r>
              <a:rPr lang="ko-KR" altLang="en-US" sz="1400" dirty="0"/>
              <a:t>과잉</a:t>
            </a:r>
            <a:r>
              <a:rPr lang="en-US" altLang="ko-KR" sz="1400" dirty="0"/>
              <a:t>, </a:t>
            </a:r>
            <a:r>
              <a:rPr lang="ko-KR" altLang="en-US" sz="1400" dirty="0"/>
              <a:t>병원</a:t>
            </a:r>
            <a:r>
              <a:rPr lang="en-US" altLang="ko-KR" sz="1400" dirty="0"/>
              <a:t>, </a:t>
            </a:r>
            <a:r>
              <a:rPr lang="ko-KR" altLang="en-US" sz="1400" dirty="0"/>
              <a:t>선생님</a:t>
            </a:r>
            <a:r>
              <a:rPr lang="en-US" altLang="ko-KR" sz="1400" dirty="0"/>
              <a:t>, </a:t>
            </a:r>
            <a:r>
              <a:rPr lang="ko-KR" altLang="en-US" sz="1400" dirty="0"/>
              <a:t>의사</a:t>
            </a:r>
            <a:r>
              <a:rPr lang="en-US" altLang="ko-KR" sz="1400" dirty="0"/>
              <a:t>, </a:t>
            </a:r>
            <a:r>
              <a:rPr lang="ko-KR" altLang="en-US" sz="1400" dirty="0"/>
              <a:t>신경치료</a:t>
            </a:r>
            <a:r>
              <a:rPr lang="en-US" altLang="ko-KR" sz="1400" dirty="0"/>
              <a:t>, </a:t>
            </a:r>
            <a:r>
              <a:rPr lang="ko-KR" altLang="en-US" sz="1400" dirty="0"/>
              <a:t>예약</a:t>
            </a:r>
            <a:r>
              <a:rPr lang="en-US" altLang="ko-KR" sz="1400" dirty="0"/>
              <a:t>, </a:t>
            </a:r>
            <a:r>
              <a:rPr lang="ko-KR" altLang="en-US" sz="1400" dirty="0"/>
              <a:t>레진</a:t>
            </a:r>
            <a:r>
              <a:rPr lang="en-US" altLang="ko-KR" sz="1400" dirty="0"/>
              <a:t>, </a:t>
            </a:r>
            <a:r>
              <a:rPr lang="ko-KR" altLang="en-US" sz="1400" dirty="0"/>
              <a:t>가격</a:t>
            </a:r>
            <a:r>
              <a:rPr lang="en-US" altLang="ko-KR" sz="1400" dirty="0"/>
              <a:t>, </a:t>
            </a:r>
            <a:r>
              <a:rPr lang="ko-KR" altLang="en-US" sz="1400" dirty="0"/>
              <a:t>추천</a:t>
            </a:r>
            <a:r>
              <a:rPr lang="en-US" altLang="ko-KR" sz="1400" dirty="0"/>
              <a:t>, </a:t>
            </a:r>
            <a:r>
              <a:rPr lang="ko-KR" altLang="en-US" sz="1400" dirty="0"/>
              <a:t>크라운</a:t>
            </a:r>
            <a:r>
              <a:rPr lang="en-US" altLang="ko-KR" sz="1400" dirty="0"/>
              <a:t>, </a:t>
            </a:r>
            <a:r>
              <a:rPr lang="ko-KR" altLang="en-US" sz="1400" dirty="0"/>
              <a:t>직원</a:t>
            </a:r>
            <a:r>
              <a:rPr lang="en-US" altLang="ko-KR" sz="1400" dirty="0"/>
              <a:t>, </a:t>
            </a:r>
            <a:r>
              <a:rPr lang="ko-KR" altLang="en-US" sz="1400" dirty="0"/>
              <a:t>원장</a:t>
            </a:r>
            <a:r>
              <a:rPr lang="en-US" altLang="ko-KR" sz="1400" dirty="0"/>
              <a:t>, </a:t>
            </a:r>
            <a:r>
              <a:rPr lang="ko-KR" altLang="en-US" sz="1400" dirty="0"/>
              <a:t>어금니</a:t>
            </a:r>
            <a:r>
              <a:rPr lang="en-US" altLang="ko-KR" sz="1400" dirty="0"/>
              <a:t>, </a:t>
            </a:r>
            <a:r>
              <a:rPr lang="ko-KR" altLang="en-US" sz="1400" dirty="0"/>
              <a:t>검진</a:t>
            </a:r>
            <a:r>
              <a:rPr lang="en-US" altLang="ko-KR" sz="1400" dirty="0"/>
              <a:t>, </a:t>
            </a:r>
            <a:r>
              <a:rPr lang="ko-KR" altLang="en-US" sz="1400" dirty="0"/>
              <a:t>상태</a:t>
            </a:r>
            <a:r>
              <a:rPr lang="en-US" altLang="ko-KR" sz="1400" dirty="0"/>
              <a:t>, </a:t>
            </a:r>
            <a:r>
              <a:rPr lang="ko-KR" altLang="en-US" sz="1400" dirty="0"/>
              <a:t>간호사</a:t>
            </a:r>
            <a:r>
              <a:rPr lang="en-US" altLang="ko-KR" sz="1400" dirty="0"/>
              <a:t>, </a:t>
            </a:r>
            <a:r>
              <a:rPr lang="ko-KR" altLang="en-US" sz="1400" dirty="0"/>
              <a:t>사진</a:t>
            </a:r>
            <a:r>
              <a:rPr lang="en-US" altLang="ko-KR" sz="1400" dirty="0"/>
              <a:t>, </a:t>
            </a:r>
            <a:r>
              <a:rPr lang="ko-KR" altLang="en-US" sz="1400" dirty="0"/>
              <a:t>엑스레이</a:t>
            </a:r>
            <a:r>
              <a:rPr lang="en-US" altLang="ko-KR" sz="1400" dirty="0"/>
              <a:t>, </a:t>
            </a:r>
            <a:r>
              <a:rPr lang="ko-KR" altLang="en-US" sz="1400" dirty="0"/>
              <a:t>근처</a:t>
            </a:r>
            <a:r>
              <a:rPr lang="en-US" altLang="ko-KR" sz="1400" dirty="0"/>
              <a:t>, </a:t>
            </a:r>
            <a:r>
              <a:rPr lang="ko-KR" altLang="en-US" sz="1400" dirty="0"/>
              <a:t>정말</a:t>
            </a:r>
            <a:r>
              <a:rPr lang="en-US" altLang="ko-KR" sz="1400" dirty="0"/>
              <a:t>, </a:t>
            </a:r>
            <a:r>
              <a:rPr lang="ko-KR" altLang="en-US" sz="1400" dirty="0"/>
              <a:t>대기</a:t>
            </a:r>
            <a:r>
              <a:rPr lang="en-US" altLang="ko-KR" sz="1400" dirty="0"/>
              <a:t>, </a:t>
            </a:r>
            <a:r>
              <a:rPr lang="ko-KR" altLang="en-US" sz="1400" dirty="0"/>
              <a:t>잇몸</a:t>
            </a:r>
            <a:endParaRPr lang="en-US" altLang="ko-KR" sz="1400" dirty="0"/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 b="1" dirty="0">
                <a:sym typeface="Wingdings" pitchFamily="2" charset="2"/>
              </a:rPr>
              <a:t>검진 및 치료</a:t>
            </a:r>
            <a:br>
              <a:rPr lang="en-US" altLang="ko-KR" sz="1400" dirty="0">
                <a:sym typeface="Wingdings" pitchFamily="2" charset="2"/>
              </a:rPr>
            </a:br>
            <a:r>
              <a:rPr lang="en-US" altLang="ko-KR" sz="1400" dirty="0">
                <a:sym typeface="Wingdings" pitchFamily="2" charset="2"/>
              </a:rPr>
              <a:t>- </a:t>
            </a:r>
            <a:r>
              <a:rPr lang="ko-KR" altLang="en-US" sz="1400" dirty="0">
                <a:sym typeface="Wingdings" pitchFamily="2" charset="2"/>
              </a:rPr>
              <a:t>꼼꼼한 치료 및 자세한 설명</a:t>
            </a:r>
            <a:br>
              <a:rPr lang="en-US" altLang="ko-KR" sz="1400" dirty="0">
                <a:sym typeface="Wingdings" pitchFamily="2" charset="2"/>
              </a:rPr>
            </a:br>
            <a:r>
              <a:rPr lang="en-US" altLang="ko-KR" sz="1400" dirty="0">
                <a:sym typeface="Wingdings" pitchFamily="2" charset="2"/>
              </a:rPr>
              <a:t>- </a:t>
            </a:r>
            <a:r>
              <a:rPr lang="ko-KR" altLang="en-US" sz="1400" dirty="0">
                <a:sym typeface="Wingdings" pitchFamily="2" charset="2"/>
              </a:rPr>
              <a:t>치아 상태 설명을 위해 엑스레이 촬영 후 상세한 설명</a:t>
            </a:r>
            <a:br>
              <a:rPr lang="en-US" altLang="ko-KR" sz="1400" dirty="0">
                <a:sym typeface="Wingdings" pitchFamily="2" charset="2"/>
              </a:rPr>
            </a:br>
            <a:r>
              <a:rPr lang="en-US" altLang="ko-KR" sz="1400" dirty="0">
                <a:sym typeface="Wingdings" pitchFamily="2" charset="2"/>
              </a:rPr>
              <a:t>- </a:t>
            </a:r>
            <a:r>
              <a:rPr lang="ko-KR" altLang="en-US" sz="1400" dirty="0">
                <a:sym typeface="Wingdings" pitchFamily="2" charset="2"/>
              </a:rPr>
              <a:t>치료강요 안함</a:t>
            </a:r>
            <a:endParaRPr lang="en-US" altLang="ko-KR" sz="1400" dirty="0">
              <a:sym typeface="Wingdings" pitchFamily="2" charset="2"/>
            </a:endParaRPr>
          </a:p>
          <a:p>
            <a:pPr marL="342900" indent="-342900">
              <a:buAutoNum type="arabicPeriod"/>
            </a:pPr>
            <a:endParaRPr lang="en-US" altLang="ko-KR" sz="1400" b="1" dirty="0">
              <a:sym typeface="Wingdings" pitchFamily="2" charset="2"/>
            </a:endParaRPr>
          </a:p>
          <a:p>
            <a:pPr marL="342900" indent="-342900">
              <a:buAutoNum type="arabicPeriod"/>
            </a:pPr>
            <a:r>
              <a:rPr lang="ko-KR" altLang="en-US" sz="1400" b="1" dirty="0">
                <a:sym typeface="Wingdings" pitchFamily="2" charset="2"/>
              </a:rPr>
              <a:t>스케일링을 위해 방문 시</a:t>
            </a:r>
            <a:br>
              <a:rPr lang="en-US" altLang="ko-KR" sz="1400" b="1" dirty="0">
                <a:sym typeface="Wingdings" pitchFamily="2" charset="2"/>
              </a:rPr>
            </a:br>
            <a:r>
              <a:rPr lang="en-US" altLang="ko-KR" sz="1400" dirty="0">
                <a:sym typeface="Wingdings" pitchFamily="2" charset="2"/>
              </a:rPr>
              <a:t>- </a:t>
            </a:r>
            <a:r>
              <a:rPr lang="ko-KR" altLang="en-US" sz="1400" dirty="0">
                <a:sym typeface="Wingdings" pitchFamily="2" charset="2"/>
              </a:rPr>
              <a:t>검진은 진행하지만 추가 치료 권유 안함 </a:t>
            </a:r>
            <a:r>
              <a:rPr lang="en-US" altLang="ko-KR" sz="1400" dirty="0">
                <a:sym typeface="Wingdings" pitchFamily="2" charset="2"/>
              </a:rPr>
              <a:t>(</a:t>
            </a:r>
            <a:r>
              <a:rPr lang="ko-KR" altLang="en-US" sz="1400" dirty="0">
                <a:sym typeface="Wingdings" pitchFamily="2" charset="2"/>
              </a:rPr>
              <a:t>과잉진료 없음</a:t>
            </a:r>
            <a:r>
              <a:rPr lang="en-US" altLang="ko-KR" sz="1400" dirty="0">
                <a:sym typeface="Wingdings" pitchFamily="2" charset="2"/>
              </a:rPr>
              <a:t>)</a:t>
            </a:r>
            <a:br>
              <a:rPr lang="en-US" altLang="ko-KR" sz="1400" dirty="0">
                <a:sym typeface="Wingdings" pitchFamily="2" charset="2"/>
              </a:rPr>
            </a:br>
            <a:r>
              <a:rPr lang="en-US" altLang="ko-KR" sz="1400" dirty="0">
                <a:sym typeface="Wingdings" pitchFamily="2" charset="2"/>
              </a:rPr>
              <a:t>- </a:t>
            </a:r>
            <a:r>
              <a:rPr lang="ko-KR" altLang="en-US" sz="1400" dirty="0">
                <a:sym typeface="Wingdings" pitchFamily="2" charset="2"/>
              </a:rPr>
              <a:t>친절한 치위생사</a:t>
            </a:r>
            <a:endParaRPr lang="en-US" altLang="ko-KR" sz="1400" dirty="0">
              <a:sym typeface="Wingdings" pitchFamily="2" charset="2"/>
            </a:endParaRPr>
          </a:p>
          <a:p>
            <a:pPr marL="342900" indent="-342900">
              <a:buAutoNum type="arabicPeriod"/>
            </a:pPr>
            <a:endParaRPr lang="en-US" altLang="ko-KR" sz="1400" dirty="0">
              <a:sym typeface="Wingdings" pitchFamily="2" charset="2"/>
            </a:endParaRPr>
          </a:p>
          <a:p>
            <a:pPr marL="342900" indent="-342900">
              <a:buAutoNum type="arabicPeriod"/>
            </a:pPr>
            <a:r>
              <a:rPr lang="ko-KR" altLang="en-US" sz="1400" b="1" dirty="0">
                <a:sym typeface="Wingdings" pitchFamily="2" charset="2"/>
              </a:rPr>
              <a:t>치과의원환경</a:t>
            </a:r>
            <a:br>
              <a:rPr lang="en-US" altLang="ko-KR" sz="1400" dirty="0">
                <a:sym typeface="Wingdings" pitchFamily="2" charset="2"/>
              </a:rPr>
            </a:br>
            <a:r>
              <a:rPr lang="en-US" altLang="ko-KR" sz="1400" dirty="0">
                <a:sym typeface="Wingdings" pitchFamily="2" charset="2"/>
              </a:rPr>
              <a:t>- </a:t>
            </a:r>
            <a:r>
              <a:rPr lang="ko-KR" altLang="en-US" sz="1400" dirty="0">
                <a:sym typeface="Wingdings" pitchFamily="2" charset="2"/>
              </a:rPr>
              <a:t>예약시스템 활용 짧은 대기 시간</a:t>
            </a:r>
            <a:br>
              <a:rPr lang="en-US" altLang="ko-KR" sz="1400" dirty="0">
                <a:sym typeface="Wingdings" pitchFamily="2" charset="2"/>
              </a:rPr>
            </a:br>
            <a:r>
              <a:rPr lang="en-US" altLang="ko-KR" sz="1400" dirty="0">
                <a:sym typeface="Wingdings" pitchFamily="2" charset="2"/>
              </a:rPr>
              <a:t>- </a:t>
            </a:r>
            <a:r>
              <a:rPr lang="ko-KR" altLang="en-US" sz="1400" dirty="0">
                <a:sym typeface="Wingdings" pitchFamily="2" charset="2"/>
              </a:rPr>
              <a:t>대기시간이 긴 경우  </a:t>
            </a:r>
            <a:r>
              <a:rPr lang="en-US" altLang="ko-KR" sz="1400" dirty="0">
                <a:sym typeface="Wingdings" pitchFamily="2" charset="2"/>
              </a:rPr>
              <a:t>‘</a:t>
            </a:r>
            <a:r>
              <a:rPr lang="ko-KR" altLang="en-US" sz="1400" dirty="0">
                <a:sym typeface="Wingdings" pitchFamily="2" charset="2"/>
              </a:rPr>
              <a:t>진료시간</a:t>
            </a:r>
            <a:r>
              <a:rPr lang="en-US" altLang="ko-KR" sz="1400" dirty="0">
                <a:sym typeface="Wingdings" pitchFamily="2" charset="2"/>
              </a:rPr>
              <a:t>’ </a:t>
            </a:r>
            <a:r>
              <a:rPr lang="ko-KR" altLang="en-US" sz="1400" dirty="0">
                <a:sym typeface="Wingdings" pitchFamily="2" charset="2"/>
              </a:rPr>
              <a:t>역시 길어 이해가능</a:t>
            </a:r>
            <a:br>
              <a:rPr lang="en-US" altLang="ko-KR" sz="1400" dirty="0">
                <a:sym typeface="Wingdings" pitchFamily="2" charset="2"/>
              </a:rPr>
            </a:br>
            <a:r>
              <a:rPr lang="en-US" altLang="ko-KR" sz="1400" dirty="0">
                <a:sym typeface="Wingdings" pitchFamily="2" charset="2"/>
              </a:rPr>
              <a:t>- </a:t>
            </a:r>
            <a:r>
              <a:rPr lang="ko-KR" altLang="en-US" sz="1400" dirty="0">
                <a:sym typeface="Wingdings" pitchFamily="2" charset="2"/>
              </a:rPr>
              <a:t>친절한 직원</a:t>
            </a:r>
            <a:endParaRPr lang="en-US" altLang="ko-KR" sz="1400" dirty="0">
              <a:sym typeface="Wingdings" pitchFamily="2" charset="2"/>
            </a:endParaRPr>
          </a:p>
          <a:p>
            <a:pPr marL="342900" indent="-342900">
              <a:buAutoNum type="arabicPeriod"/>
            </a:pPr>
            <a:endParaRPr lang="en-US" altLang="ko-KR" sz="1400" dirty="0">
              <a:sym typeface="Wingdings" pitchFamily="2" charset="2"/>
            </a:endParaRPr>
          </a:p>
          <a:p>
            <a:pPr marL="342900" indent="-342900">
              <a:buAutoNum type="arabicPeriod"/>
            </a:pPr>
            <a:endParaRPr lang="en-US" altLang="ko-KR" sz="1400" b="1" dirty="0">
              <a:sym typeface="Wingdings" pitchFamily="2" charset="2"/>
            </a:endParaRPr>
          </a:p>
          <a:p>
            <a:r>
              <a:rPr lang="ko-KR" altLang="en-US" sz="1400" dirty="0"/>
              <a:t>치료 및 스케일링을 위해 근처 병원에 방문한 후 꼼꼼한 진료와 설명을 받고 과잉진료 및 치료강요가 없어서 만족</a:t>
            </a:r>
            <a:endParaRPr lang="en-US" altLang="ko-KR" sz="1400" dirty="0"/>
          </a:p>
          <a:p>
            <a:r>
              <a:rPr lang="ko-KR" altLang="en-US" sz="1400" dirty="0"/>
              <a:t>대기시간이 길어도 진료시간 또한 긴 경우 진료에 만족</a:t>
            </a:r>
            <a:endParaRPr lang="en-US" altLang="ko-KR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08DB45-33ED-4218-89A1-3F3DA7982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49" y="976172"/>
            <a:ext cx="5901243" cy="544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78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318BD5-A206-4158-AAA6-E746B9E8E602}"/>
              </a:ext>
            </a:extLst>
          </p:cNvPr>
          <p:cNvSpPr/>
          <p:nvPr/>
        </p:nvSpPr>
        <p:spPr>
          <a:xfrm>
            <a:off x="0" y="0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C480E0-5624-42FA-B6C8-FC6B714D73CE}"/>
              </a:ext>
            </a:extLst>
          </p:cNvPr>
          <p:cNvSpPr/>
          <p:nvPr/>
        </p:nvSpPr>
        <p:spPr>
          <a:xfrm>
            <a:off x="0" y="20549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A6D923-4578-43EC-A603-E94B322F7084}"/>
              </a:ext>
            </a:extLst>
          </p:cNvPr>
          <p:cNvSpPr/>
          <p:nvPr/>
        </p:nvSpPr>
        <p:spPr>
          <a:xfrm>
            <a:off x="0" y="6542394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D94E7B-1CCA-4036-BE51-8D7F2E09C6BF}"/>
              </a:ext>
            </a:extLst>
          </p:cNvPr>
          <p:cNvSpPr/>
          <p:nvPr/>
        </p:nvSpPr>
        <p:spPr>
          <a:xfrm>
            <a:off x="0" y="654687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125D4C-A030-4B99-83D1-CB4B6B784CA8}"/>
              </a:ext>
            </a:extLst>
          </p:cNvPr>
          <p:cNvSpPr/>
          <p:nvPr/>
        </p:nvSpPr>
        <p:spPr>
          <a:xfrm rot="16200000">
            <a:off x="-3270260" y="3390668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FD32DD-1CB0-4597-8BDA-EA0C983209BE}"/>
              </a:ext>
            </a:extLst>
          </p:cNvPr>
          <p:cNvSpPr/>
          <p:nvPr/>
        </p:nvSpPr>
        <p:spPr>
          <a:xfrm rot="16200000">
            <a:off x="8736806" y="3353391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82ACD18-F401-47A2-BFF2-D6A6B9BF3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692" y="349321"/>
            <a:ext cx="771374" cy="6268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B1D10C2-A382-493E-A56B-3CBD87A0F113}"/>
              </a:ext>
            </a:extLst>
          </p:cNvPr>
          <p:cNvSpPr txBox="1"/>
          <p:nvPr/>
        </p:nvSpPr>
        <p:spPr>
          <a:xfrm>
            <a:off x="297949" y="434409"/>
            <a:ext cx="10544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4-2.2 </a:t>
            </a:r>
            <a:r>
              <a:rPr lang="ko-KR" altLang="en-US" sz="2000" b="1" dirty="0"/>
              <a:t>긍정리뷰 토픽</a:t>
            </a:r>
            <a:r>
              <a:rPr lang="en-US" altLang="ko-KR" sz="2000" b="1" dirty="0"/>
              <a:t>_2 (</a:t>
            </a:r>
            <a:r>
              <a:rPr lang="ko-KR" altLang="en-US" sz="2000" b="1" dirty="0"/>
              <a:t>추천을 받고 방문 후 재 추천 및 정기적 방문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9C0D91-6754-4B1C-9C7D-7A531D60BB8D}"/>
              </a:ext>
            </a:extLst>
          </p:cNvPr>
          <p:cNvSpPr txBox="1"/>
          <p:nvPr/>
        </p:nvSpPr>
        <p:spPr>
          <a:xfrm>
            <a:off x="6179943" y="959176"/>
            <a:ext cx="573262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Top-30 Most Salient Terms</a:t>
            </a:r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스케일링</a:t>
            </a:r>
            <a:r>
              <a:rPr lang="en-US" altLang="ko-KR" sz="1400" dirty="0"/>
              <a:t>, </a:t>
            </a:r>
            <a:r>
              <a:rPr lang="ko-KR" altLang="en-US" sz="1400" dirty="0"/>
              <a:t>진료</a:t>
            </a:r>
            <a:r>
              <a:rPr lang="en-US" altLang="ko-KR" sz="1400" dirty="0"/>
              <a:t>, </a:t>
            </a:r>
            <a:r>
              <a:rPr lang="ko-KR" altLang="en-US" sz="1400" dirty="0"/>
              <a:t>치과</a:t>
            </a:r>
            <a:r>
              <a:rPr lang="en-US" altLang="ko-KR" sz="1400" dirty="0"/>
              <a:t>, </a:t>
            </a:r>
            <a:r>
              <a:rPr lang="ko-KR" altLang="en-US" sz="1400" dirty="0"/>
              <a:t>선생님</a:t>
            </a:r>
            <a:r>
              <a:rPr lang="en-US" altLang="ko-KR" sz="1400" dirty="0"/>
              <a:t>, </a:t>
            </a:r>
            <a:r>
              <a:rPr lang="ko-KR" altLang="en-US" sz="1400" dirty="0"/>
              <a:t>치료</a:t>
            </a:r>
            <a:r>
              <a:rPr lang="en-US" altLang="ko-KR" sz="1400" dirty="0"/>
              <a:t>, </a:t>
            </a:r>
            <a:r>
              <a:rPr lang="ko-KR" altLang="en-US" sz="1400" dirty="0"/>
              <a:t>병원</a:t>
            </a:r>
            <a:r>
              <a:rPr lang="en-US" altLang="ko-KR" sz="1400" dirty="0"/>
              <a:t>, </a:t>
            </a:r>
            <a:r>
              <a:rPr lang="ko-KR" altLang="en-US" sz="1400" dirty="0"/>
              <a:t>방문</a:t>
            </a:r>
            <a:r>
              <a:rPr lang="en-US" altLang="ko-KR" sz="1400" dirty="0"/>
              <a:t>, </a:t>
            </a:r>
            <a:r>
              <a:rPr lang="ko-KR" altLang="en-US" sz="1400" dirty="0"/>
              <a:t>의사</a:t>
            </a:r>
            <a:r>
              <a:rPr lang="en-US" altLang="ko-KR" sz="1400" dirty="0"/>
              <a:t>, </a:t>
            </a:r>
            <a:r>
              <a:rPr lang="ko-KR" altLang="en-US" sz="1400" dirty="0"/>
              <a:t>검진</a:t>
            </a:r>
            <a:r>
              <a:rPr lang="en-US" altLang="ko-KR" sz="1400" dirty="0"/>
              <a:t>, </a:t>
            </a:r>
            <a:r>
              <a:rPr lang="ko-KR" altLang="en-US" sz="1400" dirty="0"/>
              <a:t>설명</a:t>
            </a:r>
            <a:r>
              <a:rPr lang="en-US" altLang="ko-KR" sz="1400" dirty="0"/>
              <a:t>, </a:t>
            </a:r>
            <a:r>
              <a:rPr lang="ko-KR" altLang="en-US" sz="1400" dirty="0"/>
              <a:t>예약</a:t>
            </a:r>
            <a:r>
              <a:rPr lang="en-US" altLang="ko-KR" sz="1400" dirty="0"/>
              <a:t>, </a:t>
            </a:r>
            <a:r>
              <a:rPr lang="ko-KR" altLang="en-US" sz="1400" dirty="0"/>
              <a:t>직원</a:t>
            </a:r>
            <a:r>
              <a:rPr lang="en-US" altLang="ko-KR" sz="1400" dirty="0"/>
              <a:t>,</a:t>
            </a:r>
            <a:r>
              <a:rPr lang="ko-KR" altLang="en-US" sz="1400" dirty="0"/>
              <a:t> 과잉</a:t>
            </a:r>
            <a:r>
              <a:rPr lang="en-US" altLang="ko-KR" sz="1400" dirty="0"/>
              <a:t>, </a:t>
            </a:r>
            <a:r>
              <a:rPr lang="ko-KR" altLang="en-US" sz="1400" dirty="0"/>
              <a:t>간호사</a:t>
            </a:r>
            <a:r>
              <a:rPr lang="en-US" altLang="ko-KR" sz="1400" dirty="0"/>
              <a:t>, </a:t>
            </a:r>
            <a:r>
              <a:rPr lang="ko-KR" altLang="en-US" sz="1400" dirty="0"/>
              <a:t>원장</a:t>
            </a:r>
            <a:r>
              <a:rPr lang="en-US" altLang="ko-KR" sz="1400" dirty="0"/>
              <a:t>, </a:t>
            </a:r>
            <a:r>
              <a:rPr lang="ko-KR" altLang="en-US" sz="1400" dirty="0"/>
              <a:t>충치</a:t>
            </a:r>
            <a:r>
              <a:rPr lang="en-US" altLang="ko-KR" sz="1400" dirty="0"/>
              <a:t>, </a:t>
            </a:r>
            <a:r>
              <a:rPr lang="ko-KR" altLang="en-US" sz="1400" dirty="0"/>
              <a:t>시설</a:t>
            </a:r>
            <a:r>
              <a:rPr lang="en-US" altLang="ko-KR" sz="1400" dirty="0"/>
              <a:t>, </a:t>
            </a:r>
            <a:r>
              <a:rPr lang="ko-KR" altLang="en-US" sz="1400" dirty="0"/>
              <a:t>치아</a:t>
            </a:r>
            <a:r>
              <a:rPr lang="en-US" altLang="ko-KR" sz="1400" dirty="0"/>
              <a:t>, </a:t>
            </a:r>
            <a:r>
              <a:rPr lang="ko-KR" altLang="en-US" sz="1400" dirty="0"/>
              <a:t>대기</a:t>
            </a:r>
            <a:r>
              <a:rPr lang="en-US" altLang="ko-KR" sz="1400" dirty="0"/>
              <a:t>, </a:t>
            </a:r>
            <a:r>
              <a:rPr lang="ko-KR" altLang="en-US" sz="1400" dirty="0"/>
              <a:t>정기</a:t>
            </a:r>
            <a:r>
              <a:rPr lang="en-US" altLang="ko-KR" sz="1400" dirty="0"/>
              <a:t>, </a:t>
            </a:r>
            <a:r>
              <a:rPr lang="ko-KR" altLang="en-US" sz="1400" dirty="0"/>
              <a:t>추천</a:t>
            </a:r>
            <a:r>
              <a:rPr lang="en-US" altLang="ko-KR" sz="1400" dirty="0"/>
              <a:t>, </a:t>
            </a:r>
            <a:r>
              <a:rPr lang="ko-KR" altLang="en-US" sz="1400" dirty="0"/>
              <a:t>치위생사</a:t>
            </a:r>
            <a:r>
              <a:rPr lang="en-US" altLang="ko-KR" sz="1400" dirty="0"/>
              <a:t>, </a:t>
            </a:r>
            <a:r>
              <a:rPr lang="ko-KR" altLang="en-US" sz="1400" dirty="0"/>
              <a:t>주차</a:t>
            </a:r>
            <a:r>
              <a:rPr lang="en-US" altLang="ko-KR" sz="1400" dirty="0"/>
              <a:t>, </a:t>
            </a:r>
            <a:r>
              <a:rPr lang="ko-KR" altLang="en-US" sz="1400" dirty="0"/>
              <a:t>내부</a:t>
            </a:r>
            <a:r>
              <a:rPr lang="en-US" altLang="ko-KR" sz="1400" dirty="0"/>
              <a:t>, </a:t>
            </a:r>
            <a:r>
              <a:rPr lang="ko-KR" altLang="en-US" sz="1400" dirty="0"/>
              <a:t>건물</a:t>
            </a:r>
            <a:r>
              <a:rPr lang="en-US" altLang="ko-KR" sz="1400" dirty="0"/>
              <a:t>, </a:t>
            </a:r>
            <a:r>
              <a:rPr lang="ko-KR" altLang="en-US" sz="1400" dirty="0"/>
              <a:t>정말</a:t>
            </a:r>
            <a:r>
              <a:rPr lang="en-US" altLang="ko-KR" sz="1400" dirty="0"/>
              <a:t>, </a:t>
            </a:r>
            <a:r>
              <a:rPr lang="ko-KR" altLang="en-US" sz="1400" dirty="0"/>
              <a:t>위치</a:t>
            </a:r>
            <a:r>
              <a:rPr lang="en-US" altLang="ko-KR" sz="1400" dirty="0"/>
              <a:t>, </a:t>
            </a:r>
            <a:r>
              <a:rPr lang="ko-KR" altLang="en-US" sz="1400" dirty="0"/>
              <a:t>느낌</a:t>
            </a:r>
            <a:r>
              <a:rPr lang="en-US" altLang="ko-KR" sz="1400" dirty="0"/>
              <a:t>, </a:t>
            </a:r>
            <a:r>
              <a:rPr lang="ko-KR" altLang="en-US" sz="1400" dirty="0"/>
              <a:t>데스크</a:t>
            </a:r>
            <a:endParaRPr lang="en-US" altLang="ko-KR" sz="1400" dirty="0"/>
          </a:p>
          <a:p>
            <a:pPr algn="ctr"/>
            <a:endParaRPr lang="en-US" altLang="ko-KR" sz="1400" b="1" dirty="0">
              <a:solidFill>
                <a:srgbClr val="FF0000"/>
              </a:solidFill>
              <a:sym typeface="Wingdings" pitchFamily="2" charset="2"/>
            </a:endParaRPr>
          </a:p>
          <a:p>
            <a:pPr marL="342900" indent="-342900">
              <a:buAutoNum type="arabicPeriod"/>
            </a:pPr>
            <a:r>
              <a:rPr lang="ko-KR" altLang="en-US" sz="1400" b="1" dirty="0">
                <a:sym typeface="Wingdings" pitchFamily="2" charset="2"/>
              </a:rPr>
              <a:t>스케일링으로 방문 시</a:t>
            </a:r>
            <a:br>
              <a:rPr lang="en-US" altLang="ko-KR" sz="1400" dirty="0">
                <a:sym typeface="Wingdings" pitchFamily="2" charset="2"/>
              </a:rPr>
            </a:br>
            <a:r>
              <a:rPr lang="en-US" altLang="ko-KR" sz="1400" dirty="0">
                <a:sym typeface="Wingdings" pitchFamily="2" charset="2"/>
              </a:rPr>
              <a:t>- </a:t>
            </a:r>
            <a:r>
              <a:rPr lang="ko-KR" altLang="en-US" sz="1400" dirty="0">
                <a:sym typeface="Wingdings" pitchFamily="2" charset="2"/>
              </a:rPr>
              <a:t>검진은 진행하지만 추가 치료 권유 안함 </a:t>
            </a:r>
            <a:r>
              <a:rPr lang="en-US" altLang="ko-KR" sz="1400" dirty="0">
                <a:sym typeface="Wingdings" pitchFamily="2" charset="2"/>
              </a:rPr>
              <a:t>(</a:t>
            </a:r>
            <a:r>
              <a:rPr lang="ko-KR" altLang="en-US" sz="1400" dirty="0">
                <a:sym typeface="Wingdings" pitchFamily="2" charset="2"/>
              </a:rPr>
              <a:t>과잉진료 없음</a:t>
            </a:r>
            <a:r>
              <a:rPr lang="en-US" altLang="ko-KR" sz="1400" dirty="0">
                <a:sym typeface="Wingdings" pitchFamily="2" charset="2"/>
              </a:rPr>
              <a:t>)</a:t>
            </a:r>
            <a:br>
              <a:rPr lang="en-US" altLang="ko-KR" sz="1400" dirty="0">
                <a:sym typeface="Wingdings" pitchFamily="2" charset="2"/>
              </a:rPr>
            </a:br>
            <a:r>
              <a:rPr lang="en-US" altLang="ko-KR" sz="1400" dirty="0">
                <a:sym typeface="Wingdings" pitchFamily="2" charset="2"/>
              </a:rPr>
              <a:t>- </a:t>
            </a:r>
            <a:r>
              <a:rPr lang="ko-KR" altLang="en-US" sz="1400" dirty="0">
                <a:sym typeface="Wingdings" pitchFamily="2" charset="2"/>
              </a:rPr>
              <a:t>친절한 치위생사</a:t>
            </a:r>
            <a:endParaRPr lang="en-US" altLang="ko-KR" sz="1400" dirty="0">
              <a:sym typeface="Wingdings" pitchFamily="2" charset="2"/>
            </a:endParaRPr>
          </a:p>
          <a:p>
            <a:pPr marL="342900" indent="-342900">
              <a:buAutoNum type="arabicPeriod"/>
            </a:pPr>
            <a:endParaRPr lang="en-US" altLang="ko-KR" sz="1400" b="1" dirty="0">
              <a:sym typeface="Wingdings" pitchFamily="2" charset="2"/>
            </a:endParaRPr>
          </a:p>
          <a:p>
            <a:pPr marL="342900" indent="-342900">
              <a:buAutoNum type="arabicPeriod"/>
            </a:pPr>
            <a:r>
              <a:rPr lang="ko-KR" altLang="en-US" sz="1400" b="1" dirty="0">
                <a:sym typeface="Wingdings" pitchFamily="2" charset="2"/>
              </a:rPr>
              <a:t>검진 및 치료</a:t>
            </a:r>
            <a:br>
              <a:rPr lang="en-US" altLang="ko-KR" sz="1400" dirty="0">
                <a:sym typeface="Wingdings" pitchFamily="2" charset="2"/>
              </a:rPr>
            </a:br>
            <a:r>
              <a:rPr lang="en-US" altLang="ko-KR" sz="1400" dirty="0">
                <a:sym typeface="Wingdings" pitchFamily="2" charset="2"/>
              </a:rPr>
              <a:t>- </a:t>
            </a:r>
            <a:r>
              <a:rPr lang="ko-KR" altLang="en-US" sz="1400" dirty="0">
                <a:sym typeface="Wingdings" pitchFamily="2" charset="2"/>
              </a:rPr>
              <a:t>꼼꼼한 치료 및 자세한 설명</a:t>
            </a:r>
            <a:endParaRPr lang="en-US" altLang="ko-KR" sz="1400" dirty="0">
              <a:sym typeface="Wingdings" pitchFamily="2" charset="2"/>
            </a:endParaRPr>
          </a:p>
          <a:p>
            <a:pPr marL="342900" indent="-342900">
              <a:buAutoNum type="arabicPeriod"/>
            </a:pPr>
            <a:endParaRPr lang="en-US" altLang="ko-KR" sz="1400" dirty="0">
              <a:sym typeface="Wingdings" pitchFamily="2" charset="2"/>
            </a:endParaRPr>
          </a:p>
          <a:p>
            <a:pPr marL="342900" indent="-342900">
              <a:buAutoNum type="arabicPeriod"/>
            </a:pPr>
            <a:r>
              <a:rPr lang="ko-KR" altLang="en-US" sz="1400" b="1" dirty="0">
                <a:sym typeface="Wingdings" pitchFamily="2" charset="2"/>
              </a:rPr>
              <a:t>치과의원환경</a:t>
            </a:r>
            <a:br>
              <a:rPr lang="en-US" altLang="ko-KR" sz="1400" dirty="0">
                <a:sym typeface="Wingdings" pitchFamily="2" charset="2"/>
              </a:rPr>
            </a:br>
            <a:r>
              <a:rPr lang="en-US" altLang="ko-KR" sz="1400" dirty="0">
                <a:sym typeface="Wingdings" pitchFamily="2" charset="2"/>
              </a:rPr>
              <a:t>- </a:t>
            </a:r>
            <a:r>
              <a:rPr lang="ko-KR" altLang="en-US" sz="1400" dirty="0">
                <a:sym typeface="Wingdings" pitchFamily="2" charset="2"/>
              </a:rPr>
              <a:t>찾아가기 쉬움</a:t>
            </a:r>
            <a:r>
              <a:rPr lang="en-US" altLang="ko-KR" sz="1400" dirty="0">
                <a:sym typeface="Wingdings" pitchFamily="2" charset="2"/>
              </a:rPr>
              <a:t>, </a:t>
            </a:r>
            <a:r>
              <a:rPr lang="ko-KR" altLang="en-US" sz="1400" dirty="0">
                <a:sym typeface="Wingdings" pitchFamily="2" charset="2"/>
              </a:rPr>
              <a:t>쾌적한 환경</a:t>
            </a:r>
            <a:br>
              <a:rPr lang="en-US" altLang="ko-KR" sz="1400" dirty="0">
                <a:sym typeface="Wingdings" pitchFamily="2" charset="2"/>
              </a:rPr>
            </a:br>
            <a:r>
              <a:rPr lang="en-US" altLang="ko-KR" sz="1400" dirty="0">
                <a:sym typeface="Wingdings" pitchFamily="2" charset="2"/>
              </a:rPr>
              <a:t>- </a:t>
            </a:r>
            <a:r>
              <a:rPr lang="ko-KR" altLang="en-US" sz="1400" dirty="0">
                <a:sym typeface="Wingdings" pitchFamily="2" charset="2"/>
              </a:rPr>
              <a:t>물리적 환경</a:t>
            </a:r>
            <a:r>
              <a:rPr lang="en-US" altLang="ko-KR" sz="1400" dirty="0">
                <a:sym typeface="Wingdings" pitchFamily="2" charset="2"/>
              </a:rPr>
              <a:t>(</a:t>
            </a:r>
            <a:r>
              <a:rPr lang="ko-KR" altLang="en-US" sz="1400" dirty="0">
                <a:sym typeface="Wingdings" pitchFamily="2" charset="2"/>
              </a:rPr>
              <a:t>건물</a:t>
            </a:r>
            <a:r>
              <a:rPr lang="en-US" altLang="ko-KR" sz="1400" dirty="0">
                <a:sym typeface="Wingdings" pitchFamily="2" charset="2"/>
              </a:rPr>
              <a:t>, </a:t>
            </a:r>
            <a:r>
              <a:rPr lang="ko-KR" altLang="en-US" sz="1400" dirty="0">
                <a:sym typeface="Wingdings" pitchFamily="2" charset="2"/>
              </a:rPr>
              <a:t>인테리어</a:t>
            </a:r>
            <a:r>
              <a:rPr lang="en-US" altLang="ko-KR" sz="1400" dirty="0">
                <a:sym typeface="Wingdings" pitchFamily="2" charset="2"/>
              </a:rPr>
              <a:t>)</a:t>
            </a:r>
            <a:r>
              <a:rPr lang="ko-KR" altLang="en-US" sz="1400" dirty="0">
                <a:sym typeface="Wingdings" pitchFamily="2" charset="2"/>
              </a:rPr>
              <a:t>등이 안 좋아도 의사의 충분한 설명</a:t>
            </a:r>
            <a:r>
              <a:rPr lang="en-US" altLang="ko-KR" sz="1400" dirty="0">
                <a:sym typeface="Wingdings" pitchFamily="2" charset="2"/>
              </a:rPr>
              <a:t>, </a:t>
            </a:r>
            <a:r>
              <a:rPr lang="ko-KR" altLang="en-US" sz="1400" dirty="0">
                <a:sym typeface="Wingdings" pitchFamily="2" charset="2"/>
              </a:rPr>
              <a:t>친절한 직원의 경우 만족</a:t>
            </a:r>
            <a:br>
              <a:rPr lang="en-US" altLang="ko-KR" sz="1400" dirty="0">
                <a:sym typeface="Wingdings" pitchFamily="2" charset="2"/>
              </a:rPr>
            </a:br>
            <a:r>
              <a:rPr lang="en-US" altLang="ko-KR" sz="1400" dirty="0">
                <a:sym typeface="Wingdings" pitchFamily="2" charset="2"/>
              </a:rPr>
              <a:t>- </a:t>
            </a:r>
            <a:r>
              <a:rPr lang="ko-KR" altLang="en-US" sz="1400" dirty="0">
                <a:sym typeface="Wingdings" pitchFamily="2" charset="2"/>
              </a:rPr>
              <a:t>예약시스템</a:t>
            </a:r>
            <a:r>
              <a:rPr lang="en-US" altLang="ko-KR" sz="1400" dirty="0">
                <a:sym typeface="Wingdings" pitchFamily="2" charset="2"/>
              </a:rPr>
              <a:t>, </a:t>
            </a:r>
            <a:r>
              <a:rPr lang="ko-KR" altLang="en-US" sz="1400" dirty="0">
                <a:sym typeface="Wingdings" pitchFamily="2" charset="2"/>
              </a:rPr>
              <a:t>대기시간 짧음</a:t>
            </a:r>
            <a:endParaRPr lang="en-US" altLang="ko-KR" sz="1400" dirty="0">
              <a:sym typeface="Wingdings" pitchFamily="2" charset="2"/>
            </a:endParaRPr>
          </a:p>
          <a:p>
            <a:pPr marL="342900" indent="-342900">
              <a:buAutoNum type="arabicPeriod"/>
            </a:pPr>
            <a:endParaRPr lang="en-US" altLang="ko-KR" sz="1400" dirty="0">
              <a:sym typeface="Wingdings" pitchFamily="2" charset="2"/>
            </a:endParaRPr>
          </a:p>
          <a:p>
            <a:pPr marL="342900" indent="-342900">
              <a:buAutoNum type="arabicPeriod"/>
            </a:pPr>
            <a:endParaRPr lang="en-US" altLang="ko-KR" sz="1400" dirty="0">
              <a:sym typeface="Wingdings" pitchFamily="2" charset="2"/>
            </a:endParaRPr>
          </a:p>
          <a:p>
            <a:r>
              <a:rPr lang="ko-KR" altLang="en-US" sz="1400" dirty="0">
                <a:sym typeface="Wingdings" pitchFamily="2" charset="2"/>
              </a:rPr>
              <a:t>추천을 받고 방문한 병원이 과잉진료가 없고</a:t>
            </a:r>
            <a:r>
              <a:rPr lang="en-US" altLang="ko-KR" sz="1400" dirty="0">
                <a:sym typeface="Wingdings" pitchFamily="2" charset="2"/>
              </a:rPr>
              <a:t>, </a:t>
            </a:r>
            <a:r>
              <a:rPr lang="ko-KR" altLang="en-US" sz="1400" dirty="0">
                <a:sym typeface="Wingdings" pitchFamily="2" charset="2"/>
              </a:rPr>
              <a:t>꼼꼼한 치료 및 설명을 제공하는 경우 타인에게 추천하며</a:t>
            </a:r>
            <a:r>
              <a:rPr lang="en-US" altLang="ko-KR" sz="1400" dirty="0">
                <a:sym typeface="Wingdings" pitchFamily="2" charset="2"/>
              </a:rPr>
              <a:t>, </a:t>
            </a:r>
            <a:r>
              <a:rPr lang="ko-KR" altLang="en-US" sz="1400" dirty="0">
                <a:sym typeface="Wingdings" pitchFamily="2" charset="2"/>
              </a:rPr>
              <a:t>정기적으로 방문하는 행태를 보임</a:t>
            </a:r>
            <a:endParaRPr lang="en-US" altLang="ko-KR" sz="1400" dirty="0">
              <a:sym typeface="Wingdings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2F2332-26BD-4965-BAA1-2F1AF2ACE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35" y="1061259"/>
            <a:ext cx="5909032" cy="525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322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318BD5-A206-4158-AAA6-E746B9E8E602}"/>
              </a:ext>
            </a:extLst>
          </p:cNvPr>
          <p:cNvSpPr/>
          <p:nvPr/>
        </p:nvSpPr>
        <p:spPr>
          <a:xfrm>
            <a:off x="0" y="0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C480E0-5624-42FA-B6C8-FC6B714D73CE}"/>
              </a:ext>
            </a:extLst>
          </p:cNvPr>
          <p:cNvSpPr/>
          <p:nvPr/>
        </p:nvSpPr>
        <p:spPr>
          <a:xfrm>
            <a:off x="0" y="20549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A6D923-4578-43EC-A603-E94B322F7084}"/>
              </a:ext>
            </a:extLst>
          </p:cNvPr>
          <p:cNvSpPr/>
          <p:nvPr/>
        </p:nvSpPr>
        <p:spPr>
          <a:xfrm>
            <a:off x="0" y="6542394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D94E7B-1CCA-4036-BE51-8D7F2E09C6BF}"/>
              </a:ext>
            </a:extLst>
          </p:cNvPr>
          <p:cNvSpPr/>
          <p:nvPr/>
        </p:nvSpPr>
        <p:spPr>
          <a:xfrm>
            <a:off x="0" y="654687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125D4C-A030-4B99-83D1-CB4B6B784CA8}"/>
              </a:ext>
            </a:extLst>
          </p:cNvPr>
          <p:cNvSpPr/>
          <p:nvPr/>
        </p:nvSpPr>
        <p:spPr>
          <a:xfrm rot="16200000">
            <a:off x="-3270260" y="3390668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FD32DD-1CB0-4597-8BDA-EA0C983209BE}"/>
              </a:ext>
            </a:extLst>
          </p:cNvPr>
          <p:cNvSpPr/>
          <p:nvPr/>
        </p:nvSpPr>
        <p:spPr>
          <a:xfrm rot="16200000">
            <a:off x="8736806" y="3353391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82ACD18-F401-47A2-BFF2-D6A6B9BF3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692" y="349321"/>
            <a:ext cx="771374" cy="6268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B1D10C2-A382-493E-A56B-3CBD87A0F113}"/>
              </a:ext>
            </a:extLst>
          </p:cNvPr>
          <p:cNvSpPr txBox="1"/>
          <p:nvPr/>
        </p:nvSpPr>
        <p:spPr>
          <a:xfrm>
            <a:off x="297949" y="434409"/>
            <a:ext cx="10544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4-2.3 </a:t>
            </a:r>
            <a:r>
              <a:rPr lang="ko-KR" altLang="en-US" sz="2000" b="1" dirty="0"/>
              <a:t>긍정리뷰 토픽</a:t>
            </a:r>
            <a:r>
              <a:rPr lang="en-US" altLang="ko-KR" sz="2000" b="1" dirty="0"/>
              <a:t>_3 (</a:t>
            </a:r>
            <a:r>
              <a:rPr lang="ko-KR" altLang="en-US" sz="2000" b="1" dirty="0"/>
              <a:t>주변인의 추천을 받고 교정 및 임플란트 시술을 위해 방문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9C0D91-6754-4B1C-9C7D-7A531D60BB8D}"/>
              </a:ext>
            </a:extLst>
          </p:cNvPr>
          <p:cNvSpPr txBox="1"/>
          <p:nvPr/>
        </p:nvSpPr>
        <p:spPr>
          <a:xfrm>
            <a:off x="6096000" y="913518"/>
            <a:ext cx="573262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Top-30 Most Salient Terms</a:t>
            </a:r>
          </a:p>
          <a:p>
            <a:endParaRPr lang="en-US" altLang="ko-KR" sz="1400" dirty="0"/>
          </a:p>
          <a:p>
            <a:r>
              <a:rPr lang="ko-KR" altLang="en-US" sz="1400" dirty="0"/>
              <a:t>교정</a:t>
            </a:r>
            <a:r>
              <a:rPr lang="en-US" altLang="ko-KR" sz="1400" dirty="0"/>
              <a:t>, </a:t>
            </a:r>
            <a:r>
              <a:rPr lang="ko-KR" altLang="en-US" sz="1400" dirty="0"/>
              <a:t>치과</a:t>
            </a:r>
            <a:r>
              <a:rPr lang="en-US" altLang="ko-KR" sz="1400" dirty="0"/>
              <a:t>, </a:t>
            </a:r>
            <a:r>
              <a:rPr lang="ko-KR" altLang="en-US" sz="1400" dirty="0"/>
              <a:t>치료</a:t>
            </a:r>
            <a:r>
              <a:rPr lang="en-US" altLang="ko-KR" sz="1400" dirty="0"/>
              <a:t>, </a:t>
            </a:r>
            <a:r>
              <a:rPr lang="ko-KR" altLang="en-US" sz="1400" dirty="0"/>
              <a:t>상담</a:t>
            </a:r>
            <a:r>
              <a:rPr lang="en-US" altLang="ko-KR" sz="1400" dirty="0"/>
              <a:t>, </a:t>
            </a:r>
            <a:r>
              <a:rPr lang="ko-KR" altLang="en-US" sz="1400" dirty="0"/>
              <a:t>선생님</a:t>
            </a:r>
            <a:r>
              <a:rPr lang="en-US" altLang="ko-KR" sz="1400" dirty="0"/>
              <a:t>, </a:t>
            </a:r>
            <a:r>
              <a:rPr lang="ko-KR" altLang="en-US" sz="1400" dirty="0"/>
              <a:t>원장</a:t>
            </a:r>
            <a:r>
              <a:rPr lang="en-US" altLang="ko-KR" sz="1400" dirty="0"/>
              <a:t>, </a:t>
            </a:r>
            <a:r>
              <a:rPr lang="ko-KR" altLang="en-US" sz="1400" dirty="0"/>
              <a:t>임플란트</a:t>
            </a:r>
            <a:r>
              <a:rPr lang="en-US" altLang="ko-KR" sz="1400" dirty="0"/>
              <a:t>, </a:t>
            </a:r>
            <a:r>
              <a:rPr lang="ko-KR" altLang="en-US" sz="1400" dirty="0"/>
              <a:t>진료</a:t>
            </a:r>
            <a:r>
              <a:rPr lang="en-US" altLang="ko-KR" sz="1400" dirty="0"/>
              <a:t>, </a:t>
            </a:r>
            <a:r>
              <a:rPr lang="ko-KR" altLang="en-US" sz="1400" dirty="0"/>
              <a:t>병원</a:t>
            </a:r>
            <a:r>
              <a:rPr lang="en-US" altLang="ko-KR" sz="1400" dirty="0"/>
              <a:t>, </a:t>
            </a:r>
            <a:r>
              <a:rPr lang="ko-KR" altLang="en-US" sz="1400" dirty="0"/>
              <a:t>설명</a:t>
            </a:r>
            <a:r>
              <a:rPr lang="en-US" altLang="ko-KR" sz="1400" dirty="0"/>
              <a:t>, </a:t>
            </a:r>
            <a:r>
              <a:rPr lang="ko-KR" altLang="en-US" sz="1400" dirty="0"/>
              <a:t>의사</a:t>
            </a:r>
            <a:r>
              <a:rPr lang="en-US" altLang="ko-KR" sz="1400" dirty="0"/>
              <a:t>, </a:t>
            </a:r>
            <a:r>
              <a:rPr lang="ko-KR" altLang="en-US" sz="1400" dirty="0"/>
              <a:t>추천</a:t>
            </a:r>
            <a:r>
              <a:rPr lang="en-US" altLang="ko-KR" sz="1400" dirty="0"/>
              <a:t>, </a:t>
            </a:r>
            <a:r>
              <a:rPr lang="ko-KR" altLang="en-US" sz="1400" dirty="0"/>
              <a:t>유지</a:t>
            </a:r>
            <a:r>
              <a:rPr lang="en-US" altLang="ko-KR" sz="1400" dirty="0"/>
              <a:t>, </a:t>
            </a:r>
            <a:r>
              <a:rPr lang="ko-KR" altLang="en-US" sz="1400" dirty="0"/>
              <a:t>정말</a:t>
            </a:r>
            <a:r>
              <a:rPr lang="en-US" altLang="ko-KR" sz="1400" dirty="0"/>
              <a:t>, </a:t>
            </a:r>
            <a:r>
              <a:rPr lang="ko-KR" altLang="en-US" sz="1400" dirty="0"/>
              <a:t>방문</a:t>
            </a:r>
            <a:r>
              <a:rPr lang="en-US" altLang="ko-KR" sz="1400" dirty="0"/>
              <a:t>, </a:t>
            </a:r>
            <a:r>
              <a:rPr lang="ko-KR" altLang="en-US" sz="1400" dirty="0"/>
              <a:t>직원</a:t>
            </a:r>
            <a:r>
              <a:rPr lang="en-US" altLang="ko-KR" sz="1400" dirty="0"/>
              <a:t>,</a:t>
            </a:r>
            <a:r>
              <a:rPr lang="ko-KR" altLang="en-US" sz="1400" dirty="0"/>
              <a:t> 가격</a:t>
            </a:r>
            <a:r>
              <a:rPr lang="en-US" altLang="ko-KR" sz="1400" dirty="0"/>
              <a:t>, </a:t>
            </a:r>
            <a:r>
              <a:rPr lang="ko-KR" altLang="en-US" sz="1400" dirty="0"/>
              <a:t>장치</a:t>
            </a:r>
            <a:r>
              <a:rPr lang="en-US" altLang="ko-KR" sz="1400" dirty="0"/>
              <a:t>, </a:t>
            </a:r>
            <a:r>
              <a:rPr lang="ko-KR" altLang="en-US" sz="1400" dirty="0"/>
              <a:t>예약</a:t>
            </a:r>
            <a:r>
              <a:rPr lang="en-US" altLang="ko-KR" sz="1400" dirty="0"/>
              <a:t>, </a:t>
            </a:r>
            <a:r>
              <a:rPr lang="ko-KR" altLang="en-US" sz="1400" dirty="0"/>
              <a:t>비용</a:t>
            </a:r>
            <a:r>
              <a:rPr lang="en-US" altLang="ko-KR" sz="1400" dirty="0"/>
              <a:t>, </a:t>
            </a:r>
            <a:r>
              <a:rPr lang="ko-KR" altLang="en-US" sz="1400" dirty="0"/>
              <a:t>진행</a:t>
            </a:r>
            <a:r>
              <a:rPr lang="en-US" altLang="ko-KR" sz="1400" dirty="0"/>
              <a:t>, </a:t>
            </a:r>
            <a:r>
              <a:rPr lang="ko-KR" altLang="en-US" sz="1400" dirty="0"/>
              <a:t>실력</a:t>
            </a:r>
            <a:r>
              <a:rPr lang="en-US" altLang="ko-KR" sz="1400" dirty="0"/>
              <a:t>, </a:t>
            </a:r>
            <a:r>
              <a:rPr lang="ko-KR" altLang="en-US" sz="1400" dirty="0"/>
              <a:t>간호사</a:t>
            </a:r>
            <a:r>
              <a:rPr lang="en-US" altLang="ko-KR" sz="1400" dirty="0"/>
              <a:t>, </a:t>
            </a:r>
            <a:r>
              <a:rPr lang="ko-KR" altLang="en-US" sz="1400" dirty="0"/>
              <a:t>스케일링</a:t>
            </a:r>
            <a:r>
              <a:rPr lang="en-US" altLang="ko-KR" sz="1400" dirty="0"/>
              <a:t>, </a:t>
            </a:r>
            <a:r>
              <a:rPr lang="ko-KR" altLang="en-US" sz="1400" dirty="0"/>
              <a:t>환자</a:t>
            </a:r>
            <a:r>
              <a:rPr lang="en-US" altLang="ko-KR" sz="1400" dirty="0"/>
              <a:t>, </a:t>
            </a:r>
            <a:r>
              <a:rPr lang="ko-KR" altLang="en-US" sz="1400" dirty="0"/>
              <a:t>충치</a:t>
            </a:r>
            <a:r>
              <a:rPr lang="en-US" altLang="ko-KR" sz="1400" dirty="0"/>
              <a:t>, </a:t>
            </a:r>
            <a:r>
              <a:rPr lang="ko-KR" altLang="en-US" sz="1400" dirty="0"/>
              <a:t>전문</a:t>
            </a:r>
            <a:r>
              <a:rPr lang="en-US" altLang="ko-KR" sz="1400" dirty="0"/>
              <a:t>, </a:t>
            </a:r>
            <a:r>
              <a:rPr lang="ko-KR" altLang="en-US" sz="1400" dirty="0"/>
              <a:t>지인</a:t>
            </a:r>
            <a:r>
              <a:rPr lang="en-US" altLang="ko-KR" sz="1400" dirty="0"/>
              <a:t>, </a:t>
            </a:r>
            <a:r>
              <a:rPr lang="ko-KR" altLang="en-US" sz="1400" dirty="0"/>
              <a:t>결과</a:t>
            </a:r>
            <a:endParaRPr lang="en-US" altLang="ko-KR" sz="1400" dirty="0"/>
          </a:p>
          <a:p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b="1" dirty="0"/>
              <a:t>교정 및 임플란트 치료 시 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과잉진료 없음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전문적인 상담</a:t>
            </a:r>
            <a:r>
              <a:rPr lang="en-US" altLang="ko-KR" sz="1400" dirty="0"/>
              <a:t>(</a:t>
            </a:r>
            <a:r>
              <a:rPr lang="ko-KR" altLang="en-US" sz="1400" dirty="0"/>
              <a:t>교정전문의</a:t>
            </a:r>
            <a:r>
              <a:rPr lang="en-US" altLang="ko-KR" sz="1400" dirty="0"/>
              <a:t>)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잘 떨어지지 않는 유지장치 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좋은 결과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FontTx/>
              <a:buAutoNum type="arabicPeriod"/>
            </a:pPr>
            <a:r>
              <a:rPr lang="ko-KR" altLang="en-US" sz="1400" b="1" dirty="0"/>
              <a:t>비용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가격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낮은 상담비용 </a:t>
            </a:r>
            <a:r>
              <a:rPr lang="en-US" altLang="ko-KR" sz="1400" dirty="0"/>
              <a:t>(5</a:t>
            </a:r>
            <a:r>
              <a:rPr lang="ko-KR" altLang="en-US" sz="1400" dirty="0"/>
              <a:t>천원 이하</a:t>
            </a:r>
            <a:r>
              <a:rPr lang="en-US" altLang="ko-KR" sz="1400" dirty="0"/>
              <a:t>)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상대적으로 낮은 비용 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지인추천으로 방문 시 할인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상세한 비용설명</a:t>
            </a:r>
            <a:br>
              <a:rPr lang="en-US" altLang="ko-KR" sz="1400" dirty="0"/>
            </a:br>
            <a:endParaRPr lang="en-US" altLang="ko-KR" sz="1400" dirty="0"/>
          </a:p>
          <a:p>
            <a:pPr marL="342900" indent="-342900">
              <a:buFontTx/>
              <a:buAutoNum type="arabicPeriod"/>
            </a:pPr>
            <a:r>
              <a:rPr lang="ko-KR" altLang="en-US" sz="1400" b="1" dirty="0"/>
              <a:t>치과의원환경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오랫동안 근무하는 간호사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친절한 간호사</a:t>
            </a:r>
            <a:br>
              <a:rPr lang="en-US" altLang="ko-KR" sz="1400" dirty="0"/>
            </a:br>
            <a:endParaRPr lang="en-US" altLang="ko-KR" sz="1400" dirty="0"/>
          </a:p>
          <a:p>
            <a:r>
              <a:rPr lang="ko-KR" altLang="en-US" sz="1400" dirty="0"/>
              <a:t>주변인의 추천을 받고 교정과 임플란트 치료를 위해 방문</a:t>
            </a:r>
            <a:r>
              <a:rPr lang="en-US" altLang="ko-KR" sz="1400" dirty="0"/>
              <a:t>,</a:t>
            </a:r>
            <a:r>
              <a:rPr lang="ko-KR" altLang="en-US" sz="1400" dirty="0"/>
              <a:t> 전문의의 상세한 설명과 </a:t>
            </a:r>
            <a:r>
              <a:rPr lang="ko-KR" altLang="en-US" sz="1400" dirty="0" err="1"/>
              <a:t>지인추천</a:t>
            </a:r>
            <a:r>
              <a:rPr lang="ko-KR" altLang="en-US" sz="1400" dirty="0"/>
              <a:t> 할인 등의 제도를 통한 합리적인 가격에 만족</a:t>
            </a:r>
            <a:r>
              <a:rPr lang="en-US" altLang="ko-KR" sz="1400" dirty="0"/>
              <a:t>,</a:t>
            </a:r>
            <a:r>
              <a:rPr lang="ko-KR" altLang="en-US" sz="1400" dirty="0"/>
              <a:t> 장기간 방문에도 오랫동안 근무하는 간호사와 친절한 간호사에 만족</a:t>
            </a:r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9057CD-8431-428E-9194-25C16CA875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7"/>
          <a:stretch/>
        </p:blipFill>
        <p:spPr>
          <a:xfrm>
            <a:off x="232277" y="896074"/>
            <a:ext cx="5863723" cy="56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763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318BD5-A206-4158-AAA6-E746B9E8E602}"/>
              </a:ext>
            </a:extLst>
          </p:cNvPr>
          <p:cNvSpPr/>
          <p:nvPr/>
        </p:nvSpPr>
        <p:spPr>
          <a:xfrm>
            <a:off x="0" y="0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C480E0-5624-42FA-B6C8-FC6B714D73CE}"/>
              </a:ext>
            </a:extLst>
          </p:cNvPr>
          <p:cNvSpPr/>
          <p:nvPr/>
        </p:nvSpPr>
        <p:spPr>
          <a:xfrm>
            <a:off x="0" y="20549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A6D923-4578-43EC-A603-E94B322F7084}"/>
              </a:ext>
            </a:extLst>
          </p:cNvPr>
          <p:cNvSpPr/>
          <p:nvPr/>
        </p:nvSpPr>
        <p:spPr>
          <a:xfrm>
            <a:off x="0" y="6542394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D94E7B-1CCA-4036-BE51-8D7F2E09C6BF}"/>
              </a:ext>
            </a:extLst>
          </p:cNvPr>
          <p:cNvSpPr/>
          <p:nvPr/>
        </p:nvSpPr>
        <p:spPr>
          <a:xfrm>
            <a:off x="0" y="654687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125D4C-A030-4B99-83D1-CB4B6B784CA8}"/>
              </a:ext>
            </a:extLst>
          </p:cNvPr>
          <p:cNvSpPr/>
          <p:nvPr/>
        </p:nvSpPr>
        <p:spPr>
          <a:xfrm rot="16200000">
            <a:off x="-3270260" y="3390668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FD32DD-1CB0-4597-8BDA-EA0C983209BE}"/>
              </a:ext>
            </a:extLst>
          </p:cNvPr>
          <p:cNvSpPr/>
          <p:nvPr/>
        </p:nvSpPr>
        <p:spPr>
          <a:xfrm rot="16200000">
            <a:off x="8736806" y="3353391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82ACD18-F401-47A2-BFF2-D6A6B9BF3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692" y="349321"/>
            <a:ext cx="771374" cy="6268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B1D10C2-A382-493E-A56B-3CBD87A0F113}"/>
              </a:ext>
            </a:extLst>
          </p:cNvPr>
          <p:cNvSpPr txBox="1"/>
          <p:nvPr/>
        </p:nvSpPr>
        <p:spPr>
          <a:xfrm>
            <a:off x="297949" y="434409"/>
            <a:ext cx="10544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4-2.4 </a:t>
            </a:r>
            <a:r>
              <a:rPr lang="ko-KR" altLang="en-US" sz="2400" b="1" dirty="0"/>
              <a:t>긍정리뷰 토픽</a:t>
            </a:r>
            <a:r>
              <a:rPr lang="en-US" altLang="ko-KR" sz="2400" b="1" dirty="0"/>
              <a:t>_4 (</a:t>
            </a:r>
            <a:r>
              <a:rPr lang="ko-KR" altLang="en-US" sz="2400" b="1" dirty="0"/>
              <a:t>진료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치료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턱관절</a:t>
            </a:r>
            <a:r>
              <a:rPr lang="en-US" altLang="ko-KR" sz="2400" b="1" dirty="0"/>
              <a:t>)</a:t>
            </a:r>
            <a:r>
              <a:rPr lang="ko-KR" altLang="en-US" sz="2400" b="1" dirty="0"/>
              <a:t>를 위해 로 방문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9C0D91-6754-4B1C-9C7D-7A531D60BB8D}"/>
              </a:ext>
            </a:extLst>
          </p:cNvPr>
          <p:cNvSpPr txBox="1"/>
          <p:nvPr/>
        </p:nvSpPr>
        <p:spPr>
          <a:xfrm>
            <a:off x="6096000" y="970679"/>
            <a:ext cx="5732622" cy="5801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Top-30 Most Salient Terms</a:t>
            </a:r>
          </a:p>
          <a:p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진료</a:t>
            </a:r>
            <a:r>
              <a:rPr lang="en-US" altLang="ko-KR" sz="1400" dirty="0"/>
              <a:t>, </a:t>
            </a:r>
            <a:r>
              <a:rPr lang="ko-KR" altLang="en-US" sz="1400" dirty="0"/>
              <a:t>치료</a:t>
            </a:r>
            <a:r>
              <a:rPr lang="en-US" altLang="ko-KR" sz="1400" dirty="0"/>
              <a:t>, </a:t>
            </a:r>
            <a:r>
              <a:rPr lang="ko-KR" altLang="en-US" sz="1400" dirty="0"/>
              <a:t>치과</a:t>
            </a:r>
            <a:r>
              <a:rPr lang="en-US" altLang="ko-KR" sz="1400" dirty="0"/>
              <a:t>, </a:t>
            </a:r>
            <a:r>
              <a:rPr lang="ko-KR" altLang="en-US" sz="1400" dirty="0"/>
              <a:t>설명</a:t>
            </a:r>
            <a:r>
              <a:rPr lang="en-US" altLang="ko-KR" sz="1400" dirty="0"/>
              <a:t>, </a:t>
            </a:r>
            <a:r>
              <a:rPr lang="ko-KR" altLang="en-US" sz="1400" dirty="0"/>
              <a:t>예약</a:t>
            </a:r>
            <a:r>
              <a:rPr lang="en-US" altLang="ko-KR" sz="1400" dirty="0"/>
              <a:t>, </a:t>
            </a:r>
            <a:r>
              <a:rPr lang="ko-KR" altLang="en-US" sz="1400" dirty="0"/>
              <a:t>병원</a:t>
            </a:r>
            <a:r>
              <a:rPr lang="en-US" altLang="ko-KR" sz="1400" dirty="0"/>
              <a:t>, </a:t>
            </a:r>
            <a:r>
              <a:rPr lang="ko-KR" altLang="en-US" sz="1400" dirty="0"/>
              <a:t>선생님</a:t>
            </a:r>
            <a:r>
              <a:rPr lang="en-US" altLang="ko-KR" sz="1400" dirty="0"/>
              <a:t>, </a:t>
            </a:r>
            <a:r>
              <a:rPr lang="ko-KR" altLang="en-US" sz="1400" dirty="0"/>
              <a:t>의사</a:t>
            </a:r>
            <a:r>
              <a:rPr lang="en-US" altLang="ko-KR" sz="1400" dirty="0"/>
              <a:t>, </a:t>
            </a:r>
            <a:r>
              <a:rPr lang="ko-KR" altLang="en-US" sz="1400" dirty="0"/>
              <a:t>환자</a:t>
            </a:r>
            <a:r>
              <a:rPr lang="en-US" altLang="ko-KR" sz="1400" dirty="0"/>
              <a:t>, </a:t>
            </a:r>
            <a:r>
              <a:rPr lang="ko-KR" altLang="en-US" sz="1400" dirty="0"/>
              <a:t>방문</a:t>
            </a:r>
            <a:r>
              <a:rPr lang="en-US" altLang="ko-KR" sz="1400" dirty="0"/>
              <a:t>, </a:t>
            </a:r>
            <a:r>
              <a:rPr lang="ko-KR" altLang="en-US" sz="1400" dirty="0"/>
              <a:t>직원</a:t>
            </a:r>
            <a:r>
              <a:rPr lang="en-US" altLang="ko-KR" sz="1400" dirty="0"/>
              <a:t>, </a:t>
            </a:r>
            <a:r>
              <a:rPr lang="ko-KR" altLang="en-US" sz="1400" dirty="0"/>
              <a:t>원장</a:t>
            </a:r>
            <a:r>
              <a:rPr lang="en-US" altLang="ko-KR" sz="1400" dirty="0"/>
              <a:t>, </a:t>
            </a:r>
            <a:r>
              <a:rPr lang="ko-KR" altLang="en-US" sz="1400" dirty="0"/>
              <a:t>대기</a:t>
            </a:r>
            <a:r>
              <a:rPr lang="en-US" altLang="ko-KR" sz="1400" dirty="0"/>
              <a:t>, </a:t>
            </a:r>
            <a:r>
              <a:rPr lang="ko-KR" altLang="en-US" sz="1400" dirty="0"/>
              <a:t>스케일링</a:t>
            </a:r>
            <a:r>
              <a:rPr lang="en-US" altLang="ko-KR" sz="1400" dirty="0"/>
              <a:t>, </a:t>
            </a:r>
            <a:r>
              <a:rPr lang="ko-KR" altLang="en-US" sz="1400" dirty="0"/>
              <a:t>과잉</a:t>
            </a:r>
            <a:r>
              <a:rPr lang="en-US" altLang="ko-KR" sz="1400" dirty="0"/>
              <a:t>, </a:t>
            </a:r>
            <a:r>
              <a:rPr lang="ko-KR" altLang="en-US" sz="1400" dirty="0"/>
              <a:t>턱관절</a:t>
            </a:r>
            <a:r>
              <a:rPr lang="en-US" altLang="ko-KR" sz="1400" dirty="0"/>
              <a:t>, </a:t>
            </a:r>
            <a:r>
              <a:rPr lang="ko-KR" altLang="en-US" sz="1400" dirty="0"/>
              <a:t>시설</a:t>
            </a:r>
            <a:r>
              <a:rPr lang="en-US" altLang="ko-KR" sz="1400" dirty="0"/>
              <a:t>, </a:t>
            </a:r>
            <a:r>
              <a:rPr lang="ko-KR" altLang="en-US" sz="1400" dirty="0"/>
              <a:t>치아</a:t>
            </a:r>
            <a:r>
              <a:rPr lang="en-US" altLang="ko-KR" sz="1400" dirty="0"/>
              <a:t>, </a:t>
            </a:r>
            <a:r>
              <a:rPr lang="ko-KR" altLang="en-US" sz="1400" dirty="0"/>
              <a:t>가격</a:t>
            </a:r>
            <a:r>
              <a:rPr lang="en-US" altLang="ko-KR" sz="1400" dirty="0"/>
              <a:t>, </a:t>
            </a:r>
            <a:r>
              <a:rPr lang="ko-KR" altLang="en-US" sz="1400" dirty="0"/>
              <a:t>내부</a:t>
            </a:r>
            <a:r>
              <a:rPr lang="en-US" altLang="ko-KR" sz="1400" dirty="0"/>
              <a:t>, </a:t>
            </a:r>
            <a:r>
              <a:rPr lang="ko-KR" altLang="en-US" sz="1400" dirty="0"/>
              <a:t>추천</a:t>
            </a:r>
            <a:r>
              <a:rPr lang="en-US" altLang="ko-KR" sz="1400" dirty="0"/>
              <a:t>, </a:t>
            </a:r>
            <a:r>
              <a:rPr lang="ko-KR" altLang="en-US" sz="1400" dirty="0"/>
              <a:t>충치</a:t>
            </a:r>
            <a:r>
              <a:rPr lang="en-US" altLang="ko-KR" sz="1400" dirty="0"/>
              <a:t>, </a:t>
            </a:r>
            <a:r>
              <a:rPr lang="ko-KR" altLang="en-US" sz="1400" dirty="0"/>
              <a:t>위생</a:t>
            </a:r>
            <a:r>
              <a:rPr lang="en-US" altLang="ko-KR" sz="1400" dirty="0"/>
              <a:t>, </a:t>
            </a:r>
            <a:r>
              <a:rPr lang="ko-KR" altLang="en-US" sz="1400" dirty="0"/>
              <a:t>정말</a:t>
            </a:r>
            <a:r>
              <a:rPr lang="en-US" altLang="ko-KR" sz="1400" dirty="0"/>
              <a:t>, </a:t>
            </a:r>
            <a:r>
              <a:rPr lang="ko-KR" altLang="en-US" sz="1400" dirty="0"/>
              <a:t>치위생사</a:t>
            </a:r>
            <a:r>
              <a:rPr lang="en-US" altLang="ko-KR" sz="1400" dirty="0"/>
              <a:t>, </a:t>
            </a:r>
            <a:r>
              <a:rPr lang="ko-KR" altLang="en-US" sz="1400" dirty="0"/>
              <a:t>상태</a:t>
            </a:r>
            <a:r>
              <a:rPr lang="en-US" altLang="ko-KR" sz="1400" dirty="0"/>
              <a:t>, </a:t>
            </a:r>
            <a:r>
              <a:rPr lang="ko-KR" altLang="en-US" sz="1400" dirty="0"/>
              <a:t>코로나</a:t>
            </a:r>
            <a:r>
              <a:rPr lang="en-US" altLang="ko-KR" sz="1400" dirty="0"/>
              <a:t>, </a:t>
            </a:r>
            <a:r>
              <a:rPr lang="ko-KR" altLang="en-US" sz="1400" dirty="0"/>
              <a:t>느낌</a:t>
            </a:r>
            <a:r>
              <a:rPr lang="en-US" altLang="ko-KR" sz="1400" dirty="0"/>
              <a:t>, </a:t>
            </a:r>
            <a:r>
              <a:rPr lang="ko-KR" altLang="en-US" sz="1400" dirty="0"/>
              <a:t>잇몸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b="1" dirty="0"/>
              <a:t>치과의원환경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위생적인 치과의원환경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코로나관리가 잘 되는 치과의원환경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깨끗한 치과의원내부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b="1" dirty="0"/>
              <a:t>진료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치료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턱관절 전문병원</a:t>
            </a:r>
            <a:r>
              <a:rPr lang="en-US" altLang="ko-KR" sz="1400" b="1" dirty="0"/>
              <a:t>)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과잉진료 없음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합리적인 가격</a:t>
            </a:r>
            <a:br>
              <a:rPr lang="en-US" altLang="ko-KR" sz="1400" dirty="0"/>
            </a:br>
            <a:endParaRPr lang="en-US" altLang="ko-KR" sz="1400" dirty="0"/>
          </a:p>
          <a:p>
            <a:r>
              <a:rPr lang="ko-KR" altLang="en-US" sz="1400" dirty="0"/>
              <a:t>코로나에 대응하는 관리가 잘 되어 있고 위생적인 치과환경에서 </a:t>
            </a:r>
            <a:r>
              <a:rPr lang="en-US" altLang="ko-KR" sz="1400" dirty="0"/>
              <a:t>1</a:t>
            </a:r>
            <a:r>
              <a:rPr lang="ko-KR" altLang="en-US" sz="1400" dirty="0"/>
              <a:t>차적으로 만족하며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’</a:t>
            </a:r>
            <a:r>
              <a:rPr lang="ko-KR" altLang="en-US" sz="1400" dirty="0"/>
              <a:t>턱관절 치료</a:t>
            </a:r>
            <a:r>
              <a:rPr lang="en-US" altLang="ko-KR" sz="1400" dirty="0"/>
              <a:t>’</a:t>
            </a:r>
            <a:r>
              <a:rPr lang="ko-KR" altLang="en-US" sz="1400" dirty="0"/>
              <a:t>라는 특수한 상황에서도 과잉 진료가 없고 합리적인 가격을 상담 받았을 때 만족</a:t>
            </a:r>
            <a:endParaRPr lang="en-US" altLang="ko-KR" sz="1400" dirty="0"/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b="1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4B030B-D7E4-4E17-AAEF-6562B3BB8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770" y="875346"/>
            <a:ext cx="5884230" cy="566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36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318BD5-A206-4158-AAA6-E746B9E8E602}"/>
              </a:ext>
            </a:extLst>
          </p:cNvPr>
          <p:cNvSpPr/>
          <p:nvPr/>
        </p:nvSpPr>
        <p:spPr>
          <a:xfrm>
            <a:off x="0" y="0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C480E0-5624-42FA-B6C8-FC6B714D73CE}"/>
              </a:ext>
            </a:extLst>
          </p:cNvPr>
          <p:cNvSpPr/>
          <p:nvPr/>
        </p:nvSpPr>
        <p:spPr>
          <a:xfrm>
            <a:off x="0" y="20549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A6D923-4578-43EC-A603-E94B322F7084}"/>
              </a:ext>
            </a:extLst>
          </p:cNvPr>
          <p:cNvSpPr/>
          <p:nvPr/>
        </p:nvSpPr>
        <p:spPr>
          <a:xfrm>
            <a:off x="0" y="6542394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D94E7B-1CCA-4036-BE51-8D7F2E09C6BF}"/>
              </a:ext>
            </a:extLst>
          </p:cNvPr>
          <p:cNvSpPr/>
          <p:nvPr/>
        </p:nvSpPr>
        <p:spPr>
          <a:xfrm>
            <a:off x="0" y="654687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125D4C-A030-4B99-83D1-CB4B6B784CA8}"/>
              </a:ext>
            </a:extLst>
          </p:cNvPr>
          <p:cNvSpPr/>
          <p:nvPr/>
        </p:nvSpPr>
        <p:spPr>
          <a:xfrm rot="16200000">
            <a:off x="-3270260" y="3390668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FD32DD-1CB0-4597-8BDA-EA0C983209BE}"/>
              </a:ext>
            </a:extLst>
          </p:cNvPr>
          <p:cNvSpPr/>
          <p:nvPr/>
        </p:nvSpPr>
        <p:spPr>
          <a:xfrm rot="16200000">
            <a:off x="8736806" y="3353391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82ACD18-F401-47A2-BFF2-D6A6B9BF3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692" y="349321"/>
            <a:ext cx="771374" cy="6268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B1D10C2-A382-493E-A56B-3CBD87A0F113}"/>
              </a:ext>
            </a:extLst>
          </p:cNvPr>
          <p:cNvSpPr txBox="1"/>
          <p:nvPr/>
        </p:nvSpPr>
        <p:spPr>
          <a:xfrm>
            <a:off x="297949" y="434409"/>
            <a:ext cx="10544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4-2.5 </a:t>
            </a:r>
            <a:r>
              <a:rPr lang="ko-KR" altLang="en-US" sz="2000" b="1" dirty="0"/>
              <a:t>긍정리뷰 토픽</a:t>
            </a:r>
            <a:r>
              <a:rPr lang="en-US" altLang="ko-KR" sz="2000" b="1" dirty="0"/>
              <a:t>_5 (</a:t>
            </a:r>
            <a:r>
              <a:rPr lang="ko-KR" altLang="en-US" sz="2000" b="1" dirty="0"/>
              <a:t>사랑니 발치를 위해 방문</a:t>
            </a:r>
            <a:r>
              <a:rPr lang="en-US" altLang="ko-KR" sz="2000" b="1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9C0D91-6754-4B1C-9C7D-7A531D60BB8D}"/>
              </a:ext>
            </a:extLst>
          </p:cNvPr>
          <p:cNvSpPr txBox="1"/>
          <p:nvPr/>
        </p:nvSpPr>
        <p:spPr>
          <a:xfrm>
            <a:off x="6096000" y="976171"/>
            <a:ext cx="5732622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Top-30 Most Salient Terms</a:t>
            </a:r>
          </a:p>
          <a:p>
            <a:endParaRPr lang="en-US" altLang="ko-KR" sz="1400" dirty="0"/>
          </a:p>
          <a:p>
            <a:r>
              <a:rPr lang="ko-KR" altLang="en-US" sz="1400" dirty="0"/>
              <a:t>사랑니</a:t>
            </a:r>
            <a:r>
              <a:rPr lang="en-US" altLang="ko-KR" sz="1400" dirty="0"/>
              <a:t>, </a:t>
            </a:r>
            <a:r>
              <a:rPr lang="ko-KR" altLang="en-US" sz="1400" dirty="0"/>
              <a:t>발치</a:t>
            </a:r>
            <a:r>
              <a:rPr lang="en-US" altLang="ko-KR" sz="1400" dirty="0"/>
              <a:t>, </a:t>
            </a:r>
            <a:r>
              <a:rPr lang="ko-KR" altLang="en-US" sz="1400" dirty="0"/>
              <a:t>마취</a:t>
            </a:r>
            <a:r>
              <a:rPr lang="en-US" altLang="ko-KR" sz="1400" dirty="0"/>
              <a:t>, </a:t>
            </a:r>
            <a:r>
              <a:rPr lang="ko-KR" altLang="en-US" sz="1400" dirty="0"/>
              <a:t>스케일링</a:t>
            </a:r>
            <a:r>
              <a:rPr lang="en-US" altLang="ko-KR" sz="1400" dirty="0"/>
              <a:t>, </a:t>
            </a:r>
            <a:r>
              <a:rPr lang="ko-KR" altLang="en-US" sz="1400" dirty="0"/>
              <a:t>매복</a:t>
            </a:r>
            <a:r>
              <a:rPr lang="en-US" altLang="ko-KR" sz="1400" dirty="0"/>
              <a:t>, </a:t>
            </a:r>
            <a:r>
              <a:rPr lang="ko-KR" altLang="en-US" sz="1400" dirty="0"/>
              <a:t>방문</a:t>
            </a:r>
            <a:r>
              <a:rPr lang="en-US" altLang="ko-KR" sz="1400" dirty="0"/>
              <a:t>, </a:t>
            </a:r>
            <a:r>
              <a:rPr lang="ko-KR" altLang="en-US" sz="1400" dirty="0"/>
              <a:t>치과</a:t>
            </a:r>
            <a:r>
              <a:rPr lang="en-US" altLang="ko-KR" sz="1400" dirty="0"/>
              <a:t>, </a:t>
            </a:r>
            <a:r>
              <a:rPr lang="ko-KR" altLang="en-US" sz="1400" dirty="0"/>
              <a:t>병원</a:t>
            </a:r>
            <a:r>
              <a:rPr lang="en-US" altLang="ko-KR" sz="1400" dirty="0"/>
              <a:t>, </a:t>
            </a:r>
            <a:r>
              <a:rPr lang="ko-KR" altLang="en-US" sz="1400" dirty="0"/>
              <a:t>잇몸</a:t>
            </a:r>
            <a:r>
              <a:rPr lang="en-US" altLang="ko-KR" sz="1400" dirty="0"/>
              <a:t>, </a:t>
            </a:r>
            <a:r>
              <a:rPr lang="ko-KR" altLang="en-US" sz="1400" dirty="0"/>
              <a:t>치료</a:t>
            </a:r>
            <a:r>
              <a:rPr lang="en-US" altLang="ko-KR" sz="1400" dirty="0"/>
              <a:t>, </a:t>
            </a:r>
            <a:r>
              <a:rPr lang="ko-KR" altLang="en-US" sz="1400" dirty="0"/>
              <a:t>선생님</a:t>
            </a:r>
            <a:r>
              <a:rPr lang="en-US" altLang="ko-KR" sz="1400" dirty="0"/>
              <a:t>, </a:t>
            </a:r>
            <a:r>
              <a:rPr lang="ko-KR" altLang="en-US" sz="1400" dirty="0"/>
              <a:t>설명</a:t>
            </a:r>
            <a:r>
              <a:rPr lang="en-US" altLang="ko-KR" sz="1400" dirty="0"/>
              <a:t>, </a:t>
            </a:r>
            <a:r>
              <a:rPr lang="ko-KR" altLang="en-US" sz="1400" dirty="0"/>
              <a:t>예약</a:t>
            </a:r>
            <a:r>
              <a:rPr lang="en-US" altLang="ko-KR" sz="1400" dirty="0"/>
              <a:t>, </a:t>
            </a:r>
            <a:r>
              <a:rPr lang="ko-KR" altLang="en-US" sz="1400" dirty="0"/>
              <a:t>진료</a:t>
            </a:r>
            <a:r>
              <a:rPr lang="en-US" altLang="ko-KR" sz="1400" dirty="0"/>
              <a:t>, </a:t>
            </a:r>
            <a:r>
              <a:rPr lang="ko-KR" altLang="en-US" sz="1400" dirty="0"/>
              <a:t>의사</a:t>
            </a:r>
            <a:r>
              <a:rPr lang="en-US" altLang="ko-KR" sz="1400" dirty="0"/>
              <a:t>, </a:t>
            </a:r>
            <a:r>
              <a:rPr lang="ko-KR" altLang="en-US" sz="1400" dirty="0"/>
              <a:t>통증</a:t>
            </a:r>
            <a:r>
              <a:rPr lang="en-US" altLang="ko-KR" sz="1400" dirty="0"/>
              <a:t>, </a:t>
            </a:r>
            <a:r>
              <a:rPr lang="ko-KR" altLang="en-US" sz="1400" dirty="0"/>
              <a:t>정말</a:t>
            </a:r>
            <a:r>
              <a:rPr lang="en-US" altLang="ko-KR" sz="1400" dirty="0"/>
              <a:t>, </a:t>
            </a:r>
            <a:r>
              <a:rPr lang="ko-KR" altLang="en-US" sz="1400" dirty="0"/>
              <a:t>염증</a:t>
            </a:r>
            <a:r>
              <a:rPr lang="en-US" altLang="ko-KR" sz="1400" dirty="0"/>
              <a:t>, </a:t>
            </a:r>
            <a:r>
              <a:rPr lang="ko-KR" altLang="en-US" sz="1400" dirty="0"/>
              <a:t>추천</a:t>
            </a:r>
            <a:r>
              <a:rPr lang="en-US" altLang="ko-KR" sz="1400" dirty="0"/>
              <a:t>, </a:t>
            </a:r>
            <a:r>
              <a:rPr lang="ko-KR" altLang="en-US" sz="1400" dirty="0"/>
              <a:t>직원</a:t>
            </a:r>
            <a:r>
              <a:rPr lang="en-US" altLang="ko-KR" sz="1400" dirty="0"/>
              <a:t>, </a:t>
            </a:r>
            <a:r>
              <a:rPr lang="ko-KR" altLang="en-US" sz="1400" dirty="0"/>
              <a:t>주사</a:t>
            </a:r>
            <a:r>
              <a:rPr lang="en-US" altLang="ko-KR" sz="1400" dirty="0"/>
              <a:t>, </a:t>
            </a:r>
            <a:r>
              <a:rPr lang="ko-KR" altLang="en-US" sz="1400" dirty="0"/>
              <a:t>원장</a:t>
            </a:r>
            <a:r>
              <a:rPr lang="en-US" altLang="ko-KR" sz="1400" dirty="0"/>
              <a:t>, </a:t>
            </a:r>
            <a:r>
              <a:rPr lang="ko-KR" altLang="en-US" sz="1400" dirty="0"/>
              <a:t>걱정</a:t>
            </a:r>
            <a:r>
              <a:rPr lang="en-US" altLang="ko-KR" sz="1400" dirty="0"/>
              <a:t>, </a:t>
            </a:r>
            <a:r>
              <a:rPr lang="ko-KR" altLang="en-US" sz="1400" dirty="0"/>
              <a:t>처음</a:t>
            </a:r>
            <a:r>
              <a:rPr lang="en-US" altLang="ko-KR" sz="1400" dirty="0"/>
              <a:t>, </a:t>
            </a:r>
            <a:r>
              <a:rPr lang="ko-KR" altLang="en-US" sz="1400" dirty="0"/>
              <a:t>대학병원</a:t>
            </a:r>
            <a:r>
              <a:rPr lang="en-US" altLang="ko-KR" sz="1400" dirty="0"/>
              <a:t>, </a:t>
            </a:r>
            <a:r>
              <a:rPr lang="ko-KR" altLang="en-US" sz="1400" dirty="0"/>
              <a:t>소독</a:t>
            </a:r>
            <a:r>
              <a:rPr lang="en-US" altLang="ko-KR" sz="1400" dirty="0"/>
              <a:t>, </a:t>
            </a:r>
            <a:r>
              <a:rPr lang="ko-KR" altLang="en-US" sz="1400" dirty="0"/>
              <a:t>제거</a:t>
            </a:r>
            <a:r>
              <a:rPr lang="en-US" altLang="ko-KR" sz="1400" dirty="0"/>
              <a:t>, </a:t>
            </a:r>
            <a:r>
              <a:rPr lang="ko-KR" altLang="en-US" sz="1400" dirty="0"/>
              <a:t>신경</a:t>
            </a:r>
            <a:r>
              <a:rPr lang="en-US" altLang="ko-KR" sz="1400" dirty="0"/>
              <a:t>, </a:t>
            </a:r>
            <a:r>
              <a:rPr lang="ko-KR" altLang="en-US" sz="1400" dirty="0"/>
              <a:t>충치</a:t>
            </a:r>
            <a:r>
              <a:rPr lang="en-US" altLang="ko-KR" sz="1400" dirty="0"/>
              <a:t>, </a:t>
            </a:r>
            <a:r>
              <a:rPr lang="ko-KR" altLang="en-US" sz="1400" dirty="0"/>
              <a:t>간호사</a:t>
            </a:r>
            <a:endParaRPr lang="en-US" altLang="ko-KR" sz="1400" dirty="0"/>
          </a:p>
          <a:p>
            <a:endParaRPr lang="en-US" altLang="ko-KR" sz="1400" dirty="0">
              <a:sym typeface="Wingdings" pitchFamily="2" charset="2"/>
            </a:endParaRPr>
          </a:p>
          <a:p>
            <a:pPr marL="342900" indent="-342900">
              <a:buAutoNum type="arabicPeriod"/>
            </a:pPr>
            <a:r>
              <a:rPr lang="ko-KR" altLang="en-US" sz="1400" b="1" dirty="0">
                <a:sym typeface="Wingdings" pitchFamily="2" charset="2"/>
              </a:rPr>
              <a:t>사랑니 전문병원</a:t>
            </a:r>
            <a:br>
              <a:rPr lang="en-US" altLang="ko-KR" sz="1400" dirty="0">
                <a:sym typeface="Wingdings" pitchFamily="2" charset="2"/>
              </a:rPr>
            </a:br>
            <a:r>
              <a:rPr lang="en-US" altLang="ko-KR" sz="1400" dirty="0">
                <a:sym typeface="Wingdings" pitchFamily="2" charset="2"/>
              </a:rPr>
              <a:t>- </a:t>
            </a:r>
            <a:r>
              <a:rPr lang="ko-KR" altLang="en-US" sz="1400" dirty="0">
                <a:sym typeface="Wingdings" pitchFamily="2" charset="2"/>
              </a:rPr>
              <a:t>대학병원에 치료를 권유 받았음에도 불구하고 치료 성공</a:t>
            </a:r>
            <a:br>
              <a:rPr lang="en-US" altLang="ko-KR" sz="1400" dirty="0">
                <a:sym typeface="Wingdings" pitchFamily="2" charset="2"/>
              </a:rPr>
            </a:br>
            <a:r>
              <a:rPr lang="en-US" altLang="ko-KR" sz="1400" dirty="0">
                <a:sym typeface="Wingdings" pitchFamily="2" charset="2"/>
              </a:rPr>
              <a:t>- </a:t>
            </a:r>
            <a:r>
              <a:rPr lang="ko-KR" altLang="en-US" sz="1400" dirty="0">
                <a:sym typeface="Wingdings" pitchFamily="2" charset="2"/>
              </a:rPr>
              <a:t>발치 시 적은 통증</a:t>
            </a:r>
            <a:br>
              <a:rPr lang="en-US" altLang="ko-KR" sz="1400" dirty="0">
                <a:sym typeface="Wingdings" pitchFamily="2" charset="2"/>
              </a:rPr>
            </a:br>
            <a:r>
              <a:rPr lang="en-US" altLang="ko-KR" sz="1400" dirty="0">
                <a:sym typeface="Wingdings" pitchFamily="2" charset="2"/>
              </a:rPr>
              <a:t>- </a:t>
            </a:r>
            <a:r>
              <a:rPr lang="ko-KR" altLang="en-US" sz="1400" dirty="0">
                <a:sym typeface="Wingdings" pitchFamily="2" charset="2"/>
              </a:rPr>
              <a:t>발치 후 </a:t>
            </a:r>
            <a:r>
              <a:rPr lang="ko-KR" altLang="en-US" sz="1400" dirty="0" err="1">
                <a:sym typeface="Wingdings" pitchFamily="2" charset="2"/>
              </a:rPr>
              <a:t>해피콜</a:t>
            </a:r>
            <a:r>
              <a:rPr lang="ko-KR" altLang="en-US" sz="1400" dirty="0">
                <a:sym typeface="Wingdings" pitchFamily="2" charset="2"/>
              </a:rPr>
              <a:t> 및 사후관리설명</a:t>
            </a:r>
            <a:br>
              <a:rPr lang="en-US" altLang="ko-KR" sz="1400" dirty="0">
                <a:sym typeface="Wingdings" pitchFamily="2" charset="2"/>
              </a:rPr>
            </a:br>
            <a:r>
              <a:rPr lang="en-US" altLang="ko-KR" sz="1400" dirty="0">
                <a:sym typeface="Wingdings" pitchFamily="2" charset="2"/>
              </a:rPr>
              <a:t>- </a:t>
            </a:r>
            <a:r>
              <a:rPr lang="ko-KR" altLang="en-US" sz="1400" dirty="0">
                <a:sym typeface="Wingdings" pitchFamily="2" charset="2"/>
              </a:rPr>
              <a:t>매복 사랑니 발치 성공 시 만족도 향상</a:t>
            </a:r>
            <a:br>
              <a:rPr lang="en-US" altLang="ko-KR" sz="1400" dirty="0">
                <a:sym typeface="Wingdings" pitchFamily="2" charset="2"/>
              </a:rPr>
            </a:br>
            <a:r>
              <a:rPr lang="en-US" altLang="ko-KR" sz="1400" dirty="0">
                <a:sym typeface="Wingdings" pitchFamily="2" charset="2"/>
              </a:rPr>
              <a:t>- </a:t>
            </a:r>
            <a:r>
              <a:rPr lang="ko-KR" altLang="en-US" sz="1400" dirty="0">
                <a:sym typeface="Wingdings" pitchFamily="2" charset="2"/>
              </a:rPr>
              <a:t>사후관리 </a:t>
            </a:r>
            <a:r>
              <a:rPr lang="en-US" altLang="ko-KR" sz="1400" dirty="0">
                <a:sym typeface="Wingdings" pitchFamily="2" charset="2"/>
              </a:rPr>
              <a:t>(</a:t>
            </a:r>
            <a:r>
              <a:rPr lang="ko-KR" altLang="en-US" sz="1400" dirty="0">
                <a:sym typeface="Wingdings" pitchFamily="2" charset="2"/>
              </a:rPr>
              <a:t>소독</a:t>
            </a:r>
            <a:r>
              <a:rPr lang="en-US" altLang="ko-KR" sz="1400" dirty="0">
                <a:sym typeface="Wingdings" pitchFamily="2" charset="2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1400" dirty="0">
              <a:sym typeface="Wingdings" pitchFamily="2" charset="2"/>
            </a:endParaRPr>
          </a:p>
          <a:p>
            <a:pPr marL="342900" indent="-342900">
              <a:buAutoNum type="arabicPeriod"/>
            </a:pPr>
            <a:r>
              <a:rPr lang="ko-KR" altLang="en-US" sz="1400" b="1" dirty="0">
                <a:sym typeface="Wingdings" pitchFamily="2" charset="2"/>
              </a:rPr>
              <a:t>진료</a:t>
            </a:r>
            <a:r>
              <a:rPr lang="en-US" altLang="ko-KR" sz="1400" b="1" dirty="0">
                <a:sym typeface="Wingdings" pitchFamily="2" charset="2"/>
              </a:rPr>
              <a:t>/</a:t>
            </a:r>
            <a:r>
              <a:rPr lang="ko-KR" altLang="en-US" sz="1400" b="1" dirty="0">
                <a:sym typeface="Wingdings" pitchFamily="2" charset="2"/>
              </a:rPr>
              <a:t>치료 시</a:t>
            </a:r>
            <a:br>
              <a:rPr lang="en-US" altLang="ko-KR" sz="1400" dirty="0">
                <a:sym typeface="Wingdings" pitchFamily="2" charset="2"/>
              </a:rPr>
            </a:br>
            <a:r>
              <a:rPr lang="en-US" altLang="ko-KR" sz="1400" dirty="0">
                <a:sym typeface="Wingdings" pitchFamily="2" charset="2"/>
              </a:rPr>
              <a:t>- </a:t>
            </a:r>
            <a:r>
              <a:rPr lang="ko-KR" altLang="en-US" sz="1400" dirty="0">
                <a:sym typeface="Wingdings" pitchFamily="2" charset="2"/>
              </a:rPr>
              <a:t>상세한 설명</a:t>
            </a:r>
            <a:br>
              <a:rPr lang="en-US" altLang="ko-KR" sz="1400" dirty="0">
                <a:sym typeface="Wingdings" pitchFamily="2" charset="2"/>
              </a:rPr>
            </a:br>
            <a:r>
              <a:rPr lang="en-US" altLang="ko-KR" sz="1400" dirty="0">
                <a:sym typeface="Wingdings" pitchFamily="2" charset="2"/>
              </a:rPr>
              <a:t>- </a:t>
            </a:r>
            <a:r>
              <a:rPr lang="ko-KR" altLang="en-US" sz="1400" dirty="0">
                <a:sym typeface="Wingdings" pitchFamily="2" charset="2"/>
              </a:rPr>
              <a:t>친절한 의사</a:t>
            </a:r>
            <a:r>
              <a:rPr lang="en-US" altLang="ko-KR" sz="1400" dirty="0">
                <a:sym typeface="Wingdings" pitchFamily="2" charset="2"/>
              </a:rPr>
              <a:t>, </a:t>
            </a:r>
            <a:r>
              <a:rPr lang="ko-KR" altLang="en-US" sz="1400" dirty="0">
                <a:sym typeface="Wingdings" pitchFamily="2" charset="2"/>
              </a:rPr>
              <a:t>직원</a:t>
            </a:r>
            <a:endParaRPr lang="en-US" altLang="ko-KR" sz="1400" dirty="0">
              <a:sym typeface="Wingdings" pitchFamily="2" charset="2"/>
            </a:endParaRPr>
          </a:p>
          <a:p>
            <a:pPr marL="342900" indent="-342900">
              <a:buAutoNum type="arabicPeriod"/>
            </a:pPr>
            <a:endParaRPr lang="en-US" altLang="ko-KR" sz="1400" dirty="0">
              <a:sym typeface="Wingdings" pitchFamily="2" charset="2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sym typeface="Wingdings" pitchFamily="2" charset="2"/>
              </a:rPr>
              <a:t> </a:t>
            </a:r>
            <a:r>
              <a:rPr lang="ko-KR" altLang="en-US" sz="1400" b="1" dirty="0">
                <a:sym typeface="Wingdings" pitchFamily="2" charset="2"/>
              </a:rPr>
              <a:t>치과의원환경</a:t>
            </a:r>
            <a:br>
              <a:rPr lang="en-US" altLang="ko-KR" sz="1400" dirty="0">
                <a:sym typeface="Wingdings" pitchFamily="2" charset="2"/>
              </a:rPr>
            </a:br>
            <a:r>
              <a:rPr lang="en-US" altLang="ko-KR" sz="1400" dirty="0">
                <a:sym typeface="Wingdings" pitchFamily="2" charset="2"/>
              </a:rPr>
              <a:t>- </a:t>
            </a:r>
            <a:r>
              <a:rPr lang="ko-KR" altLang="en-US" sz="1400" dirty="0">
                <a:sym typeface="Wingdings" pitchFamily="2" charset="2"/>
              </a:rPr>
              <a:t>예약 시 대기시간 적음</a:t>
            </a:r>
            <a:br>
              <a:rPr lang="en-US" altLang="ko-KR" sz="1400" dirty="0">
                <a:sym typeface="Wingdings" pitchFamily="2" charset="2"/>
              </a:rPr>
            </a:br>
            <a:r>
              <a:rPr lang="en-US" altLang="ko-KR" sz="1400" dirty="0">
                <a:sym typeface="Wingdings" pitchFamily="2" charset="2"/>
              </a:rPr>
              <a:t>- </a:t>
            </a:r>
            <a:r>
              <a:rPr lang="ko-KR" altLang="en-US" sz="1400" dirty="0">
                <a:sym typeface="Wingdings" pitchFamily="2" charset="2"/>
              </a:rPr>
              <a:t>위생 및 소독</a:t>
            </a:r>
            <a:endParaRPr lang="en-US" altLang="ko-KR" sz="1400" dirty="0">
              <a:sym typeface="Wingdings" pitchFamily="2" charset="2"/>
            </a:endParaRPr>
          </a:p>
          <a:p>
            <a:pPr marL="342900" indent="-342900">
              <a:buAutoNum type="arabicPeriod"/>
            </a:pPr>
            <a:endParaRPr lang="en-US" altLang="ko-KR" sz="1400" dirty="0">
              <a:sym typeface="Wingdings" pitchFamily="2" charset="2"/>
            </a:endParaRPr>
          </a:p>
          <a:p>
            <a:endParaRPr lang="en-US" altLang="ko-KR" sz="1400" dirty="0">
              <a:sym typeface="Wingdings" pitchFamily="2" charset="2"/>
            </a:endParaRPr>
          </a:p>
          <a:p>
            <a:r>
              <a:rPr lang="ko-KR" altLang="en-US" sz="1400" dirty="0">
                <a:sym typeface="Wingdings" pitchFamily="2" charset="2"/>
              </a:rPr>
              <a:t>대학병원에 가야할 정도의 상황에서도 효과적인 치료를 받았을 때 만족</a:t>
            </a:r>
            <a:r>
              <a:rPr lang="en-US" altLang="ko-KR" sz="1400" dirty="0">
                <a:sym typeface="Wingdings" pitchFamily="2" charset="2"/>
              </a:rPr>
              <a:t>,</a:t>
            </a:r>
            <a:r>
              <a:rPr lang="ko-KR" altLang="en-US" sz="1400" dirty="0">
                <a:sym typeface="Wingdings" pitchFamily="2" charset="2"/>
              </a:rPr>
              <a:t> 특히 </a:t>
            </a:r>
            <a:r>
              <a:rPr lang="ko-KR" altLang="en-US" sz="1400" dirty="0" err="1">
                <a:sym typeface="Wingdings" pitchFamily="2" charset="2"/>
              </a:rPr>
              <a:t>매복사랑니</a:t>
            </a:r>
            <a:r>
              <a:rPr lang="ko-KR" altLang="en-US" sz="1400" dirty="0">
                <a:sym typeface="Wingdings" pitchFamily="2" charset="2"/>
              </a:rPr>
              <a:t> 발치 시 만족도 증가</a:t>
            </a:r>
            <a:r>
              <a:rPr lang="en-US" altLang="ko-KR" sz="1400" dirty="0">
                <a:sym typeface="Wingdings" pitchFamily="2" charset="2"/>
              </a:rPr>
              <a:t>.</a:t>
            </a:r>
            <a:r>
              <a:rPr lang="ko-KR" altLang="en-US" sz="1400" dirty="0">
                <a:sym typeface="Wingdings" pitchFamily="2" charset="2"/>
              </a:rPr>
              <a:t> 발치 후 고객관리도 만족도 상승에 영향을 미침</a:t>
            </a:r>
            <a:endParaRPr lang="en-US" altLang="ko-KR" sz="1400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A95769-71BC-4EE1-BC0C-4E8247521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33" y="896074"/>
            <a:ext cx="5913267" cy="56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609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318BD5-A206-4158-AAA6-E746B9E8E602}"/>
              </a:ext>
            </a:extLst>
          </p:cNvPr>
          <p:cNvSpPr/>
          <p:nvPr/>
        </p:nvSpPr>
        <p:spPr>
          <a:xfrm>
            <a:off x="0" y="0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C480E0-5624-42FA-B6C8-FC6B714D73CE}"/>
              </a:ext>
            </a:extLst>
          </p:cNvPr>
          <p:cNvSpPr/>
          <p:nvPr/>
        </p:nvSpPr>
        <p:spPr>
          <a:xfrm>
            <a:off x="0" y="20549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A6D923-4578-43EC-A603-E94B322F7084}"/>
              </a:ext>
            </a:extLst>
          </p:cNvPr>
          <p:cNvSpPr/>
          <p:nvPr/>
        </p:nvSpPr>
        <p:spPr>
          <a:xfrm>
            <a:off x="0" y="6542394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D94E7B-1CCA-4036-BE51-8D7F2E09C6BF}"/>
              </a:ext>
            </a:extLst>
          </p:cNvPr>
          <p:cNvSpPr/>
          <p:nvPr/>
        </p:nvSpPr>
        <p:spPr>
          <a:xfrm>
            <a:off x="0" y="654687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125D4C-A030-4B99-83D1-CB4B6B784CA8}"/>
              </a:ext>
            </a:extLst>
          </p:cNvPr>
          <p:cNvSpPr/>
          <p:nvPr/>
        </p:nvSpPr>
        <p:spPr>
          <a:xfrm rot="16200000">
            <a:off x="-3270260" y="3390668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FD32DD-1CB0-4597-8BDA-EA0C983209BE}"/>
              </a:ext>
            </a:extLst>
          </p:cNvPr>
          <p:cNvSpPr/>
          <p:nvPr/>
        </p:nvSpPr>
        <p:spPr>
          <a:xfrm rot="16200000">
            <a:off x="8736806" y="3353391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82ACD18-F401-47A2-BFF2-D6A6B9BF3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692" y="349321"/>
            <a:ext cx="771374" cy="6268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B1D10C2-A382-493E-A56B-3CBD87A0F113}"/>
              </a:ext>
            </a:extLst>
          </p:cNvPr>
          <p:cNvSpPr txBox="1"/>
          <p:nvPr/>
        </p:nvSpPr>
        <p:spPr>
          <a:xfrm>
            <a:off x="297949" y="434409"/>
            <a:ext cx="10544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4-3.</a:t>
            </a:r>
            <a:r>
              <a:rPr lang="ko-KR" altLang="en-US" sz="2400" b="1" dirty="0"/>
              <a:t> 긍정 리뷰 수도권</a:t>
            </a:r>
            <a:endParaRPr lang="en-US" altLang="ko-KR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8AFCBE-B5E3-7140-A9FF-AD9885512113}"/>
              </a:ext>
            </a:extLst>
          </p:cNvPr>
          <p:cNvSpPr txBox="1"/>
          <p:nvPr/>
        </p:nvSpPr>
        <p:spPr>
          <a:xfrm>
            <a:off x="432045" y="1559543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서</a:t>
            </a:r>
            <a:endParaRPr kumimoji="1" lang="en-US" altLang="ko-Kore-KR" b="1" dirty="0"/>
          </a:p>
          <a:p>
            <a:r>
              <a:rPr kumimoji="1" lang="ko-Kore-KR" altLang="en-US" b="1" dirty="0"/>
              <a:t>울</a:t>
            </a:r>
            <a:endParaRPr kumimoji="1" lang="en-US" altLang="ko-Kore-KR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805C72-09B3-B045-BDA8-4C8DECD83422}"/>
              </a:ext>
            </a:extLst>
          </p:cNvPr>
          <p:cNvSpPr txBox="1"/>
          <p:nvPr/>
        </p:nvSpPr>
        <p:spPr>
          <a:xfrm>
            <a:off x="432045" y="4977267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경</a:t>
            </a:r>
            <a:endParaRPr kumimoji="1" lang="en-US" altLang="ko-KR" b="1" dirty="0"/>
          </a:p>
          <a:p>
            <a:r>
              <a:rPr kumimoji="1" lang="ko-KR" altLang="en-US" b="1" dirty="0"/>
              <a:t>기</a:t>
            </a:r>
            <a:endParaRPr kumimoji="1" lang="en-US" altLang="ko-Kore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B78B64-F60C-EB44-A9B9-8E8CF4DA03BA}"/>
              </a:ext>
            </a:extLst>
          </p:cNvPr>
          <p:cNvSpPr txBox="1"/>
          <p:nvPr/>
        </p:nvSpPr>
        <p:spPr>
          <a:xfrm>
            <a:off x="4250463" y="976171"/>
            <a:ext cx="6376048" cy="263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핵심키워드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b="1" dirty="0"/>
              <a:t>내년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치료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지속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진통제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비용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</a:t>
            </a:r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ko-KR" altLang="en-US" sz="1400" dirty="0"/>
              <a:t>교정 및 임플란트 등 주기적인 치료를 위해 방문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FF0000"/>
                </a:solidFill>
                <a:sym typeface="Wingdings" pitchFamily="2" charset="2"/>
              </a:rPr>
              <a:t>자세한 설명 </a:t>
            </a:r>
            <a:r>
              <a:rPr lang="en-US" altLang="ko-KR" sz="1400" b="1" dirty="0">
                <a:solidFill>
                  <a:srgbClr val="FF0000"/>
                </a:solidFill>
                <a:sym typeface="Wingdings" pitchFamily="2" charset="2"/>
              </a:rPr>
              <a:t> (</a:t>
            </a:r>
            <a:r>
              <a:rPr lang="ko-KR" altLang="en-US" sz="1400" b="1" dirty="0">
                <a:solidFill>
                  <a:srgbClr val="FF0000"/>
                </a:solidFill>
                <a:sym typeface="Wingdings" pitchFamily="2" charset="2"/>
              </a:rPr>
              <a:t>과잉진료 방지</a:t>
            </a:r>
            <a:r>
              <a:rPr lang="en-US" altLang="ko-KR" sz="1400" b="1" dirty="0">
                <a:solidFill>
                  <a:srgbClr val="FF0000"/>
                </a:solidFill>
                <a:sym typeface="Wingdings" pitchFamily="2" charset="2"/>
              </a:rPr>
              <a:t>)</a:t>
            </a:r>
            <a:r>
              <a:rPr lang="en-US" altLang="ko-KR" sz="1400" dirty="0">
                <a:sym typeface="Wingdings" panose="05000000000000000000" pitchFamily="2" charset="2"/>
              </a:rPr>
              <a:t> </a:t>
            </a:r>
            <a:br>
              <a:rPr lang="en-US" altLang="ko-KR" sz="1400" dirty="0">
                <a:sym typeface="Wingdings" panose="05000000000000000000" pitchFamily="2" charset="2"/>
              </a:rPr>
            </a:br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ym typeface="Wingdings" panose="05000000000000000000" pitchFamily="2" charset="2"/>
              </a:rPr>
              <a:t>설명이 자세할수록 고객은 필요한 치료를 받고 있다고 생각함</a:t>
            </a:r>
            <a:endParaRPr lang="en-US" altLang="ko-KR" sz="1400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치료</a:t>
            </a: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/</a:t>
            </a:r>
            <a:r>
              <a:rPr lang="ko-KR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진료</a:t>
            </a:r>
            <a:br>
              <a:rPr lang="en-US" altLang="ko-KR" sz="1400" dirty="0">
                <a:sym typeface="Wingdings" panose="05000000000000000000" pitchFamily="2" charset="2"/>
              </a:rPr>
            </a:br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ym typeface="Wingdings" panose="05000000000000000000" pitchFamily="2" charset="2"/>
              </a:rPr>
              <a:t>꼼꼼한 치료 </a:t>
            </a:r>
            <a:r>
              <a:rPr lang="en-US" altLang="ko-KR" sz="1400" dirty="0">
                <a:sym typeface="Wingdings" panose="05000000000000000000" pitchFamily="2" charset="2"/>
              </a:rPr>
              <a:t>(</a:t>
            </a:r>
            <a:r>
              <a:rPr lang="ko-KR" altLang="en-US" sz="1400" dirty="0">
                <a:sym typeface="Wingdings" panose="05000000000000000000" pitchFamily="2" charset="2"/>
              </a:rPr>
              <a:t>스케일링</a:t>
            </a:r>
            <a:r>
              <a:rPr lang="en-US" altLang="ko-KR" sz="1400" dirty="0">
                <a:sym typeface="Wingdings" panose="05000000000000000000" pitchFamily="2" charset="2"/>
              </a:rPr>
              <a:t>)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FF0000"/>
                </a:solidFill>
              </a:rPr>
              <a:t>가격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비용</a:t>
            </a:r>
            <a:br>
              <a:rPr lang="en-US" altLang="ko-KR" sz="1400" dirty="0"/>
            </a:br>
            <a:r>
              <a:rPr lang="en-US" altLang="ko-KR" sz="1400" dirty="0">
                <a:sym typeface="Wingdings" panose="05000000000000000000" pitchFamily="2" charset="2"/>
              </a:rPr>
              <a:t></a:t>
            </a:r>
            <a:r>
              <a:rPr lang="ko-KR" altLang="en-US" sz="1400" dirty="0">
                <a:sym typeface="Wingdings" panose="05000000000000000000" pitchFamily="2" charset="2"/>
              </a:rPr>
              <a:t>합리적인 가격</a:t>
            </a:r>
            <a:r>
              <a:rPr lang="en-US" altLang="ko-KR" sz="1400" dirty="0">
                <a:sym typeface="Wingdings" panose="05000000000000000000" pitchFamily="2" charset="2"/>
              </a:rPr>
              <a:t>, </a:t>
            </a:r>
            <a:r>
              <a:rPr lang="ko-KR" altLang="en-US" sz="1400" dirty="0">
                <a:sym typeface="Wingdings" panose="05000000000000000000" pitchFamily="2" charset="2"/>
              </a:rPr>
              <a:t>자세한 설명을 통해 비용 합리화 시킬 수 있음</a:t>
            </a:r>
            <a:endParaRPr lang="en-US" altLang="ko-KR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C9D610-9ABA-EC44-A682-0A49EA71450C}"/>
              </a:ext>
            </a:extLst>
          </p:cNvPr>
          <p:cNvSpPr txBox="1"/>
          <p:nvPr/>
        </p:nvSpPr>
        <p:spPr>
          <a:xfrm>
            <a:off x="4250463" y="4051265"/>
            <a:ext cx="6810463" cy="2959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핵심키워드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b="1" dirty="0"/>
              <a:t>병원 리뷰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내부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설명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예약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제시</a:t>
            </a:r>
            <a:br>
              <a:rPr lang="en-US" altLang="ko-KR" sz="1400" dirty="0"/>
            </a:br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ym typeface="Wingdings" panose="05000000000000000000" pitchFamily="2" charset="2"/>
              </a:rPr>
              <a:t>병원 리뷰를 보고 예약 통해 방문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FF0000"/>
                </a:solidFill>
                <a:sym typeface="Wingdings" pitchFamily="2" charset="2"/>
              </a:rPr>
              <a:t>자세한 설명 </a:t>
            </a:r>
            <a:br>
              <a:rPr lang="en-US" altLang="ko-KR" sz="1400" b="1" dirty="0">
                <a:sym typeface="Wingdings" pitchFamily="2" charset="2"/>
              </a:rPr>
            </a:br>
            <a:r>
              <a:rPr lang="en-US" altLang="ko-KR" sz="1400" dirty="0">
                <a:sym typeface="Wingdings" pitchFamily="2" charset="2"/>
              </a:rPr>
              <a:t> </a:t>
            </a:r>
            <a:r>
              <a:rPr lang="ko-KR" altLang="en-US" sz="1400" dirty="0">
                <a:sym typeface="Wingdings" pitchFamily="2" charset="2"/>
              </a:rPr>
              <a:t>스케일링으로 방문해도 치아의 상태를 설명해줌</a:t>
            </a:r>
            <a:br>
              <a:rPr lang="en-US" altLang="ko-KR" sz="1400" dirty="0">
                <a:sym typeface="Wingdings" pitchFamily="2" charset="2"/>
              </a:rPr>
            </a:br>
            <a:r>
              <a:rPr lang="en-US" altLang="ko-KR" sz="1400" dirty="0">
                <a:sym typeface="Wingdings" pitchFamily="2" charset="2"/>
              </a:rPr>
              <a:t> </a:t>
            </a:r>
            <a:r>
              <a:rPr lang="ko-KR" altLang="en-US" sz="1400" dirty="0">
                <a:sym typeface="Wingdings" pitchFamily="2" charset="2"/>
              </a:rPr>
              <a:t>엑스레이를 통해 환자가 직접 치아의 상태를 확인 할 수 있게 함</a:t>
            </a:r>
            <a:br>
              <a:rPr lang="en-US" altLang="ko-KR" sz="1400" dirty="0">
                <a:sym typeface="Wingdings" pitchFamily="2" charset="2"/>
              </a:rPr>
            </a:br>
            <a:r>
              <a:rPr lang="en-US" altLang="ko-KR" sz="1400" dirty="0">
                <a:sym typeface="Wingdings" pitchFamily="2" charset="2"/>
              </a:rPr>
              <a:t> </a:t>
            </a:r>
            <a:r>
              <a:rPr lang="ko-KR" altLang="en-US" sz="1400" dirty="0">
                <a:sym typeface="Wingdings" pitchFamily="2" charset="2"/>
              </a:rPr>
              <a:t>진료 및 치료 후에도 양치 방법 등을 알려줘 관리할 수 있게 함</a:t>
            </a:r>
            <a:endParaRPr lang="en-US" altLang="ko-KR" sz="14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br>
              <a:rPr lang="en-US" altLang="ko-KR" sz="1400" dirty="0">
                <a:sym typeface="Wingdings" pitchFamily="2" charset="2"/>
              </a:rPr>
            </a:br>
            <a:br>
              <a:rPr lang="en-US" altLang="ko-KR" sz="1400" b="1" dirty="0">
                <a:solidFill>
                  <a:srgbClr val="FF0000"/>
                </a:solidFill>
                <a:sym typeface="Wingdings" pitchFamily="2" charset="2"/>
              </a:rPr>
            </a:br>
            <a:endParaRPr lang="en-US" altLang="ko-KR" sz="1400" dirty="0">
              <a:sym typeface="Wingdings" pitchFamily="2" charset="2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DB7400-F379-4DAF-8EC2-797ACCEFA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09" y="1036694"/>
            <a:ext cx="3240000" cy="2446441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BC1E3B07-B5E5-4527-BC1C-92FA2FBDDF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09" y="3855098"/>
            <a:ext cx="3240000" cy="244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7390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0EAF918-3987-422E-8C75-8BD3B7C05E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500" b="95556" l="4515" r="55756">
                        <a14:foregroundMark x1="18736" y1="36389" x2="27991" y2="48333"/>
                        <a14:foregroundMark x1="27991" y1="48333" x2="32280" y2="50833"/>
                        <a14:foregroundMark x1="17833" y1="33889" x2="35214" y2="46944"/>
                        <a14:foregroundMark x1="35214" y1="46944" x2="27765" y2="55278"/>
                        <a14:foregroundMark x1="27765" y1="55278" x2="28217" y2="47778"/>
                        <a14:foregroundMark x1="25056" y1="40556" x2="30474" y2="60556"/>
                        <a14:foregroundMark x1="24605" y1="58333" x2="25056" y2="53333"/>
                        <a14:foregroundMark x1="32731" y1="45556" x2="31828" y2="46667"/>
                        <a14:foregroundMark x1="44244" y1="43333" x2="45824" y2="65556"/>
                        <a14:foregroundMark x1="35440" y1="33333" x2="29797" y2="34722"/>
                        <a14:foregroundMark x1="29797" y1="34722" x2="42664" y2="34167"/>
                        <a14:foregroundMark x1="39278" y1="30278" x2="30474" y2="41111"/>
                        <a14:foregroundMark x1="30700" y1="16667" x2="34989" y2="15000"/>
                        <a14:foregroundMark x1="43567" y1="17222" x2="44018" y2="17500"/>
                        <a14:foregroundMark x1="41535" y1="16389" x2="47404" y2="16944"/>
                        <a14:foregroundMark x1="40632" y1="17222" x2="41761" y2="18611"/>
                        <a14:foregroundMark x1="41084" y1="16667" x2="42438" y2="15833"/>
                        <a14:foregroundMark x1="48984" y1="29722" x2="47178" y2="34444"/>
                        <a14:foregroundMark x1="48081" y1="43611" x2="46953" y2="71389"/>
                        <a14:foregroundMark x1="45824" y1="36389" x2="42889" y2="61944"/>
                        <a14:foregroundMark x1="42889" y1="61944" x2="44921" y2="68333"/>
                        <a14:foregroundMark x1="42438" y1="42500" x2="41761" y2="64722"/>
                        <a14:foregroundMark x1="41761" y1="64722" x2="41986" y2="65833"/>
                        <a14:foregroundMark x1="24153" y1="50000" x2="30926" y2="30278"/>
                        <a14:foregroundMark x1="30926" y1="30278" x2="35666" y2="31111"/>
                        <a14:foregroundMark x1="48081" y1="61111" x2="48758" y2="76389"/>
                        <a14:foregroundMark x1="48533" y1="39444" x2="48984" y2="68889"/>
                        <a14:foregroundMark x1="48984" y1="43056" x2="51242" y2="76389"/>
                        <a14:foregroundMark x1="51242" y1="76389" x2="47404" y2="75000"/>
                        <a14:foregroundMark x1="22348" y1="68333" x2="32054" y2="84167"/>
                        <a14:foregroundMark x1="32054" y1="84167" x2="40181" y2="89722"/>
                        <a14:foregroundMark x1="40181" y1="89722" x2="50564" y2="91944"/>
                        <a14:foregroundMark x1="20542" y1="70556" x2="30700" y2="86389"/>
                        <a14:foregroundMark x1="30700" y1="86389" x2="43341" y2="93611"/>
                        <a14:foregroundMark x1="43341" y1="93611" x2="47856" y2="93889"/>
                        <a14:foregroundMark x1="34086" y1="12500" x2="36343" y2="13056"/>
                        <a14:foregroundMark x1="43567" y1="15556" x2="48758" y2="17500"/>
                        <a14:foregroundMark x1="47856" y1="16389" x2="48758" y2="18056"/>
                        <a14:foregroundMark x1="23025" y1="67222" x2="20090" y2="68889"/>
                        <a14:foregroundMark x1="24605" y1="80556" x2="28894" y2="85833"/>
                        <a14:foregroundMark x1="28894" y1="85833" x2="47404" y2="95556"/>
                        <a14:foregroundMark x1="47404" y1="95556" x2="47404" y2="95556"/>
                        <a14:foregroundMark x1="20993" y1="73889" x2="25056" y2="78333"/>
                        <a14:foregroundMark x1="48081" y1="95556" x2="48533" y2="94722"/>
                        <a14:foregroundMark x1="48081" y1="92500" x2="48984" y2="93889"/>
                        <a14:foregroundMark x1="46727" y1="17500" x2="55756" y2="17778"/>
                      </a14:backgroundRemoval>
                    </a14:imgEffect>
                  </a14:imgLayer>
                </a14:imgProps>
              </a:ext>
            </a:extLst>
          </a:blip>
          <a:srcRect t="8770" r="50561" b="3764"/>
          <a:stretch/>
        </p:blipFill>
        <p:spPr>
          <a:xfrm>
            <a:off x="7941924" y="315606"/>
            <a:ext cx="4250076" cy="619307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318BD5-A206-4158-AAA6-E746B9E8E602}"/>
              </a:ext>
            </a:extLst>
          </p:cNvPr>
          <p:cNvSpPr/>
          <p:nvPr/>
        </p:nvSpPr>
        <p:spPr>
          <a:xfrm>
            <a:off x="0" y="0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C480E0-5624-42FA-B6C8-FC6B714D73CE}"/>
              </a:ext>
            </a:extLst>
          </p:cNvPr>
          <p:cNvSpPr/>
          <p:nvPr/>
        </p:nvSpPr>
        <p:spPr>
          <a:xfrm>
            <a:off x="0" y="20549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A6D923-4578-43EC-A603-E94B322F7084}"/>
              </a:ext>
            </a:extLst>
          </p:cNvPr>
          <p:cNvSpPr/>
          <p:nvPr/>
        </p:nvSpPr>
        <p:spPr>
          <a:xfrm>
            <a:off x="0" y="6542394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D94E7B-1CCA-4036-BE51-8D7F2E09C6BF}"/>
              </a:ext>
            </a:extLst>
          </p:cNvPr>
          <p:cNvSpPr/>
          <p:nvPr/>
        </p:nvSpPr>
        <p:spPr>
          <a:xfrm>
            <a:off x="0" y="654687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541F4AF-4A09-43DB-BA5D-8C6794606C27}"/>
              </a:ext>
            </a:extLst>
          </p:cNvPr>
          <p:cNvSpPr/>
          <p:nvPr/>
        </p:nvSpPr>
        <p:spPr>
          <a:xfrm rot="16200000">
            <a:off x="-3270260" y="3390668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0496B0-2104-4AF4-8AD6-45F8F146EE04}"/>
              </a:ext>
            </a:extLst>
          </p:cNvPr>
          <p:cNvSpPr/>
          <p:nvPr/>
        </p:nvSpPr>
        <p:spPr>
          <a:xfrm rot="16200000">
            <a:off x="8736806" y="3353391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399613F-EDDF-48B0-8B15-442E338990EC}"/>
              </a:ext>
            </a:extLst>
          </p:cNvPr>
          <p:cNvCxnSpPr/>
          <p:nvPr/>
        </p:nvCxnSpPr>
        <p:spPr>
          <a:xfrm>
            <a:off x="626722" y="3688423"/>
            <a:ext cx="7541232" cy="0"/>
          </a:xfrm>
          <a:prstGeom prst="line">
            <a:avLst/>
          </a:prstGeom>
          <a:ln w="28575">
            <a:solidFill>
              <a:srgbClr val="C0A3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7019709-9F8C-451D-8A65-B9B005400EB4}"/>
              </a:ext>
            </a:extLst>
          </p:cNvPr>
          <p:cNvSpPr txBox="1"/>
          <p:nvPr/>
        </p:nvSpPr>
        <p:spPr>
          <a:xfrm>
            <a:off x="523981" y="2882006"/>
            <a:ext cx="7541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2060"/>
                </a:solidFill>
              </a:rPr>
              <a:t>5.</a:t>
            </a:r>
            <a:r>
              <a:rPr lang="ko-KR" altLang="en-US" sz="4000" b="1" dirty="0">
                <a:solidFill>
                  <a:srgbClr val="002060"/>
                </a:solidFill>
              </a:rPr>
              <a:t> 부정리뷰 토픽분석</a:t>
            </a:r>
            <a:endParaRPr lang="en-US" altLang="ko-KR" sz="4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0742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318BD5-A206-4158-AAA6-E746B9E8E602}"/>
              </a:ext>
            </a:extLst>
          </p:cNvPr>
          <p:cNvSpPr/>
          <p:nvPr/>
        </p:nvSpPr>
        <p:spPr>
          <a:xfrm>
            <a:off x="0" y="0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C480E0-5624-42FA-B6C8-FC6B714D73CE}"/>
              </a:ext>
            </a:extLst>
          </p:cNvPr>
          <p:cNvSpPr/>
          <p:nvPr/>
        </p:nvSpPr>
        <p:spPr>
          <a:xfrm>
            <a:off x="0" y="20549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A6D923-4578-43EC-A603-E94B322F7084}"/>
              </a:ext>
            </a:extLst>
          </p:cNvPr>
          <p:cNvSpPr/>
          <p:nvPr/>
        </p:nvSpPr>
        <p:spPr>
          <a:xfrm>
            <a:off x="0" y="6542394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D94E7B-1CCA-4036-BE51-8D7F2E09C6BF}"/>
              </a:ext>
            </a:extLst>
          </p:cNvPr>
          <p:cNvSpPr/>
          <p:nvPr/>
        </p:nvSpPr>
        <p:spPr>
          <a:xfrm>
            <a:off x="0" y="654687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125D4C-A030-4B99-83D1-CB4B6B784CA8}"/>
              </a:ext>
            </a:extLst>
          </p:cNvPr>
          <p:cNvSpPr/>
          <p:nvPr/>
        </p:nvSpPr>
        <p:spPr>
          <a:xfrm rot="16200000">
            <a:off x="-3270260" y="3390668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FD32DD-1CB0-4597-8BDA-EA0C983209BE}"/>
              </a:ext>
            </a:extLst>
          </p:cNvPr>
          <p:cNvSpPr/>
          <p:nvPr/>
        </p:nvSpPr>
        <p:spPr>
          <a:xfrm rot="16200000">
            <a:off x="8736806" y="3353391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82ACD18-F401-47A2-BFF2-D6A6B9BF3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692" y="349321"/>
            <a:ext cx="771374" cy="6268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B1D10C2-A382-493E-A56B-3CBD87A0F113}"/>
              </a:ext>
            </a:extLst>
          </p:cNvPr>
          <p:cNvSpPr txBox="1"/>
          <p:nvPr/>
        </p:nvSpPr>
        <p:spPr>
          <a:xfrm>
            <a:off x="297949" y="434409"/>
            <a:ext cx="10544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5-1. </a:t>
            </a:r>
            <a:r>
              <a:rPr lang="ko-KR" altLang="en-US" sz="2400" b="1" dirty="0"/>
              <a:t>부정 리뷰 요소 및 방문요인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9F6A5A-F38D-4396-86EA-0254EF3535A0}"/>
              </a:ext>
            </a:extLst>
          </p:cNvPr>
          <p:cNvSpPr txBox="1"/>
          <p:nvPr/>
        </p:nvSpPr>
        <p:spPr>
          <a:xfrm>
            <a:off x="5448879" y="1499108"/>
            <a:ext cx="6502212" cy="446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Top-30 Most Salient Terms</a:t>
            </a:r>
          </a:p>
          <a:p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교정</a:t>
            </a:r>
            <a:r>
              <a:rPr lang="en-US" altLang="ko-KR" sz="1400" dirty="0"/>
              <a:t>, </a:t>
            </a:r>
            <a:r>
              <a:rPr lang="ko-KR" altLang="en-US" sz="1400" dirty="0"/>
              <a:t>사랑니</a:t>
            </a:r>
            <a:r>
              <a:rPr lang="en-US" altLang="ko-KR" sz="1400" dirty="0"/>
              <a:t>, </a:t>
            </a:r>
            <a:r>
              <a:rPr lang="ko-KR" altLang="en-US" sz="1400" dirty="0"/>
              <a:t>스케일링</a:t>
            </a:r>
            <a:r>
              <a:rPr lang="en-US" altLang="ko-KR" sz="1400" dirty="0"/>
              <a:t>, </a:t>
            </a:r>
            <a:r>
              <a:rPr lang="ko-KR" altLang="en-US" sz="1400" dirty="0"/>
              <a:t>발치</a:t>
            </a:r>
            <a:r>
              <a:rPr lang="en-US" altLang="ko-KR" sz="1400" dirty="0"/>
              <a:t>, </a:t>
            </a:r>
            <a:r>
              <a:rPr lang="ko-KR" altLang="en-US" sz="1400" dirty="0"/>
              <a:t>충치</a:t>
            </a:r>
            <a:r>
              <a:rPr lang="en-US" altLang="ko-KR" sz="1400" dirty="0"/>
              <a:t>, </a:t>
            </a:r>
            <a:r>
              <a:rPr lang="ko-KR" altLang="en-US" sz="1400" dirty="0"/>
              <a:t>마취</a:t>
            </a:r>
            <a:r>
              <a:rPr lang="en-US" altLang="ko-KR" sz="1400" dirty="0"/>
              <a:t>, </a:t>
            </a:r>
            <a:r>
              <a:rPr lang="ko-KR" altLang="en-US" sz="1400" dirty="0"/>
              <a:t>검진</a:t>
            </a:r>
            <a:r>
              <a:rPr lang="en-US" altLang="ko-KR" sz="1400" dirty="0"/>
              <a:t>, </a:t>
            </a:r>
            <a:r>
              <a:rPr lang="ko-KR" altLang="en-US" sz="1400" dirty="0"/>
              <a:t>과잉</a:t>
            </a:r>
            <a:r>
              <a:rPr lang="en-US" altLang="ko-KR" sz="1400" dirty="0"/>
              <a:t>, </a:t>
            </a:r>
            <a:r>
              <a:rPr lang="ko-KR" altLang="en-US" sz="1400" dirty="0"/>
              <a:t>통증</a:t>
            </a:r>
            <a:r>
              <a:rPr lang="en-US" altLang="ko-KR" sz="1400" dirty="0"/>
              <a:t>, </a:t>
            </a:r>
            <a:r>
              <a:rPr lang="ko-KR" altLang="en-US" sz="1400" dirty="0"/>
              <a:t>항상</a:t>
            </a:r>
            <a:r>
              <a:rPr lang="en-US" altLang="ko-KR" sz="1400" dirty="0"/>
              <a:t>, </a:t>
            </a:r>
            <a:r>
              <a:rPr lang="ko-KR" altLang="en-US" sz="1400" dirty="0"/>
              <a:t>상담</a:t>
            </a:r>
            <a:r>
              <a:rPr lang="en-US" altLang="ko-KR" sz="1400" dirty="0"/>
              <a:t>, </a:t>
            </a:r>
            <a:r>
              <a:rPr lang="ko-KR" altLang="en-US" sz="1400" dirty="0"/>
              <a:t>염증</a:t>
            </a:r>
            <a:r>
              <a:rPr lang="en-US" altLang="ko-KR" sz="1400" dirty="0"/>
              <a:t>, </a:t>
            </a:r>
            <a:r>
              <a:rPr lang="ko-KR" altLang="en-US" sz="1400" dirty="0"/>
              <a:t>장치</a:t>
            </a:r>
            <a:r>
              <a:rPr lang="en-US" altLang="ko-KR" sz="1400" dirty="0"/>
              <a:t>, </a:t>
            </a:r>
            <a:r>
              <a:rPr lang="ko-KR" altLang="en-US" sz="1400" dirty="0"/>
              <a:t>턱관절</a:t>
            </a:r>
            <a:r>
              <a:rPr lang="en-US" altLang="ko-KR" sz="1400" dirty="0"/>
              <a:t>, </a:t>
            </a:r>
            <a:r>
              <a:rPr lang="ko-KR" altLang="en-US" sz="1400" dirty="0"/>
              <a:t>유지</a:t>
            </a:r>
            <a:r>
              <a:rPr lang="en-US" altLang="ko-KR" sz="1400" dirty="0"/>
              <a:t>, </a:t>
            </a:r>
            <a:r>
              <a:rPr lang="ko-KR" altLang="en-US" sz="1400" dirty="0"/>
              <a:t>레진</a:t>
            </a:r>
            <a:r>
              <a:rPr lang="en-US" altLang="ko-KR" sz="1400" dirty="0"/>
              <a:t>, </a:t>
            </a:r>
            <a:r>
              <a:rPr lang="ko-KR" altLang="en-US" sz="1400" dirty="0"/>
              <a:t>신경치료</a:t>
            </a:r>
            <a:r>
              <a:rPr lang="en-US" altLang="ko-KR" sz="1400" dirty="0"/>
              <a:t>, </a:t>
            </a:r>
            <a:r>
              <a:rPr lang="ko-KR" altLang="en-US" sz="1400" dirty="0"/>
              <a:t>처치</a:t>
            </a:r>
            <a:r>
              <a:rPr lang="en-US" altLang="ko-KR" sz="1400" dirty="0"/>
              <a:t>, </a:t>
            </a:r>
            <a:r>
              <a:rPr lang="ko-KR" altLang="en-US" sz="1400" dirty="0"/>
              <a:t>잇몸</a:t>
            </a:r>
            <a:r>
              <a:rPr lang="en-US" altLang="ko-KR" sz="1400" dirty="0"/>
              <a:t>, </a:t>
            </a:r>
            <a:r>
              <a:rPr lang="ko-KR" altLang="en-US" sz="1400" dirty="0"/>
              <a:t>매복</a:t>
            </a:r>
            <a:r>
              <a:rPr lang="en-US" altLang="ko-KR" sz="1400" dirty="0"/>
              <a:t>, </a:t>
            </a:r>
            <a:r>
              <a:rPr lang="ko-KR" altLang="en-US" sz="1400" dirty="0"/>
              <a:t>처방</a:t>
            </a:r>
            <a:r>
              <a:rPr lang="en-US" altLang="ko-KR" sz="1400" dirty="0"/>
              <a:t>, </a:t>
            </a:r>
            <a:r>
              <a:rPr lang="ko-KR" altLang="en-US" sz="1400" dirty="0"/>
              <a:t>중간</a:t>
            </a:r>
            <a:r>
              <a:rPr lang="en-US" altLang="ko-KR" sz="1400" dirty="0"/>
              <a:t>, </a:t>
            </a:r>
            <a:r>
              <a:rPr lang="ko-KR" altLang="en-US" sz="1400" dirty="0"/>
              <a:t>증상</a:t>
            </a:r>
            <a:r>
              <a:rPr lang="en-US" altLang="ko-KR" sz="1400" dirty="0"/>
              <a:t>, </a:t>
            </a:r>
            <a:r>
              <a:rPr lang="ko-KR" altLang="en-US" sz="1400" dirty="0"/>
              <a:t>당황</a:t>
            </a:r>
            <a:r>
              <a:rPr lang="en-US" altLang="ko-KR" sz="1400" dirty="0"/>
              <a:t>, </a:t>
            </a:r>
            <a:r>
              <a:rPr lang="ko-KR" altLang="en-US" sz="1400" dirty="0"/>
              <a:t>방법</a:t>
            </a:r>
            <a:r>
              <a:rPr lang="en-US" altLang="ko-KR" sz="1400" dirty="0"/>
              <a:t>, </a:t>
            </a:r>
            <a:r>
              <a:rPr lang="ko-KR" altLang="en-US" sz="1400" dirty="0"/>
              <a:t>대학병원</a:t>
            </a:r>
            <a:r>
              <a:rPr lang="en-US" altLang="ko-KR" sz="1400" dirty="0"/>
              <a:t>, </a:t>
            </a:r>
            <a:r>
              <a:rPr lang="ko-KR" altLang="en-US" sz="1400" dirty="0"/>
              <a:t>이유</a:t>
            </a:r>
            <a:r>
              <a:rPr lang="en-US" altLang="ko-KR" sz="1400" dirty="0"/>
              <a:t>, </a:t>
            </a:r>
            <a:r>
              <a:rPr lang="ko-KR" altLang="en-US" sz="1400" dirty="0"/>
              <a:t>수술</a:t>
            </a:r>
            <a:r>
              <a:rPr lang="en-US" altLang="ko-KR" sz="1400" dirty="0"/>
              <a:t>, </a:t>
            </a:r>
            <a:r>
              <a:rPr lang="ko-KR" altLang="en-US" sz="1400" dirty="0"/>
              <a:t>실밥</a:t>
            </a:r>
            <a:r>
              <a:rPr lang="en-US" altLang="ko-KR" sz="1400" dirty="0"/>
              <a:t>, </a:t>
            </a:r>
            <a:r>
              <a:rPr lang="ko-KR" altLang="en-US" sz="1400" dirty="0"/>
              <a:t>보험</a:t>
            </a:r>
            <a:endParaRPr lang="en-US" altLang="ko-KR" sz="1400" dirty="0"/>
          </a:p>
          <a:p>
            <a:endParaRPr lang="en-US" altLang="ko-KR" sz="1400" dirty="0"/>
          </a:p>
          <a:p>
            <a:pPr algn="ctr"/>
            <a:r>
              <a:rPr lang="en-US" altLang="ko-KR" sz="1400" b="1" dirty="0"/>
              <a:t>&lt;</a:t>
            </a:r>
            <a:r>
              <a:rPr lang="ko-KR" altLang="en-US" sz="1400" b="1" dirty="0"/>
              <a:t>방문요인</a:t>
            </a:r>
            <a:r>
              <a:rPr lang="en-US" altLang="ko-KR" sz="1400" b="1" dirty="0"/>
              <a:t>&gt;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/>
              <a:t>스케일링을 위해 방문</a:t>
            </a:r>
            <a:r>
              <a:rPr lang="en-US" altLang="ko-KR" sz="1400" b="1" dirty="0">
                <a:solidFill>
                  <a:srgbClr val="FF0000"/>
                </a:solidFill>
              </a:rPr>
              <a:t>(</a:t>
            </a:r>
            <a:r>
              <a:rPr lang="ko-KR" altLang="en-US" sz="1400" b="1" dirty="0">
                <a:solidFill>
                  <a:srgbClr val="FF0000"/>
                </a:solidFill>
              </a:rPr>
              <a:t>치료 비 희망</a:t>
            </a:r>
            <a:r>
              <a:rPr lang="en-US" altLang="ko-KR" sz="1400" b="1" dirty="0">
                <a:solidFill>
                  <a:srgbClr val="FF0000"/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/>
              <a:t>교정</a:t>
            </a:r>
            <a:r>
              <a:rPr lang="en-US" altLang="ko-KR" sz="1400" dirty="0"/>
              <a:t>, </a:t>
            </a:r>
            <a:r>
              <a:rPr lang="ko-KR" altLang="en-US" sz="1400" dirty="0"/>
              <a:t>사랑니 발치</a:t>
            </a:r>
            <a:r>
              <a:rPr lang="en-US" altLang="ko-KR" sz="1400" dirty="0"/>
              <a:t>, </a:t>
            </a:r>
            <a:r>
              <a:rPr lang="ko-KR" altLang="en-US" sz="1400" dirty="0"/>
              <a:t>충치</a:t>
            </a:r>
            <a:r>
              <a:rPr lang="en-US" altLang="ko-KR" sz="1400" dirty="0"/>
              <a:t>, </a:t>
            </a:r>
            <a:r>
              <a:rPr lang="ko-KR" altLang="en-US" sz="1400" dirty="0"/>
              <a:t>통증</a:t>
            </a:r>
            <a:r>
              <a:rPr lang="en-US" altLang="ko-KR" sz="1400" dirty="0"/>
              <a:t>, </a:t>
            </a:r>
            <a:r>
              <a:rPr lang="ko-KR" altLang="en-US" sz="1400" dirty="0"/>
              <a:t>염증</a:t>
            </a:r>
            <a:r>
              <a:rPr lang="en-US" altLang="ko-KR" sz="1400" dirty="0"/>
              <a:t>, </a:t>
            </a:r>
            <a:r>
              <a:rPr lang="ko-KR" altLang="en-US" sz="1400" dirty="0"/>
              <a:t>턱관절 장애 등</a:t>
            </a:r>
            <a:r>
              <a:rPr lang="en-US" altLang="ko-KR" sz="1400" dirty="0"/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증상 치료를 위해 방문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400" b="1" dirty="0"/>
          </a:p>
          <a:p>
            <a:pPr algn="ctr">
              <a:lnSpc>
                <a:spcPct val="150000"/>
              </a:lnSpc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부정적 평가요소</a:t>
            </a:r>
            <a:r>
              <a:rPr lang="en-US" altLang="ko-KR" sz="1400" b="1" dirty="0"/>
              <a:t>&gt;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b="1" dirty="0">
                <a:solidFill>
                  <a:srgbClr val="FF0000"/>
                </a:solidFill>
              </a:rPr>
              <a:t>과잉진료처럼</a:t>
            </a:r>
            <a:r>
              <a:rPr lang="ko-KR" altLang="en-US" sz="1400" dirty="0"/>
              <a:t> 느껴지는 경우 만족도가 떨어짐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b="1" dirty="0">
                <a:solidFill>
                  <a:srgbClr val="FF0000"/>
                </a:solidFill>
              </a:rPr>
              <a:t>상담의 퀄리티가 </a:t>
            </a:r>
            <a:r>
              <a:rPr lang="ko-KR" altLang="en-US" sz="1400" dirty="0"/>
              <a:t>만족도에 영향을 미침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b="1" dirty="0">
                <a:solidFill>
                  <a:srgbClr val="FF0000"/>
                </a:solidFill>
              </a:rPr>
              <a:t>치료 시</a:t>
            </a:r>
            <a:r>
              <a:rPr lang="ko-KR" altLang="en-US" sz="1400" dirty="0"/>
              <a:t>에는 </a:t>
            </a:r>
            <a:r>
              <a:rPr lang="en-US" altLang="ko-KR" sz="1400" dirty="0"/>
              <a:t>‘</a:t>
            </a:r>
            <a:r>
              <a:rPr lang="ko-KR" altLang="en-US" sz="1400" b="1" dirty="0">
                <a:solidFill>
                  <a:srgbClr val="FF0000"/>
                </a:solidFill>
              </a:rPr>
              <a:t>마취</a:t>
            </a:r>
            <a:r>
              <a:rPr lang="en-US" altLang="ko-KR" sz="1400" dirty="0"/>
              <a:t>(</a:t>
            </a:r>
            <a:r>
              <a:rPr lang="ko-KR" altLang="en-US" sz="1400" dirty="0"/>
              <a:t>통증문제</a:t>
            </a:r>
            <a:r>
              <a:rPr lang="en-US" altLang="ko-KR" sz="1400" dirty="0"/>
              <a:t>)’</a:t>
            </a:r>
            <a:r>
              <a:rPr lang="ko-KR" altLang="en-US" sz="1400" dirty="0"/>
              <a:t>를</a:t>
            </a:r>
            <a:r>
              <a:rPr lang="en-US" altLang="ko-KR" sz="1400" dirty="0"/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치료 후</a:t>
            </a:r>
            <a:r>
              <a:rPr lang="ko-KR" altLang="en-US" sz="1400" dirty="0"/>
              <a:t>에는</a:t>
            </a:r>
            <a:r>
              <a:rPr lang="en-US" altLang="ko-KR" sz="1400" dirty="0"/>
              <a:t> ‘</a:t>
            </a:r>
            <a:r>
              <a:rPr lang="ko-KR" altLang="en-US" sz="1400" b="1" dirty="0">
                <a:solidFill>
                  <a:srgbClr val="FF0000"/>
                </a:solidFill>
              </a:rPr>
              <a:t>염증반응</a:t>
            </a:r>
            <a:r>
              <a:rPr lang="en-US" altLang="ko-KR" sz="1400" dirty="0"/>
              <a:t>’</a:t>
            </a:r>
            <a:r>
              <a:rPr lang="ko-KR" altLang="en-US" sz="1400" dirty="0"/>
              <a:t>에 따라 만족도의 차이를 보임</a:t>
            </a:r>
            <a:endParaRPr lang="en-US" altLang="ko-KR" sz="1400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BE91330-CE3A-4297-95E4-0472C26E0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09" y="872258"/>
            <a:ext cx="5210175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742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318BD5-A206-4158-AAA6-E746B9E8E602}"/>
              </a:ext>
            </a:extLst>
          </p:cNvPr>
          <p:cNvSpPr/>
          <p:nvPr/>
        </p:nvSpPr>
        <p:spPr>
          <a:xfrm>
            <a:off x="0" y="0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C480E0-5624-42FA-B6C8-FC6B714D73CE}"/>
              </a:ext>
            </a:extLst>
          </p:cNvPr>
          <p:cNvSpPr/>
          <p:nvPr/>
        </p:nvSpPr>
        <p:spPr>
          <a:xfrm>
            <a:off x="0" y="20549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A6D923-4578-43EC-A603-E94B322F7084}"/>
              </a:ext>
            </a:extLst>
          </p:cNvPr>
          <p:cNvSpPr/>
          <p:nvPr/>
        </p:nvSpPr>
        <p:spPr>
          <a:xfrm>
            <a:off x="0" y="6542394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D94E7B-1CCA-4036-BE51-8D7F2E09C6BF}"/>
              </a:ext>
            </a:extLst>
          </p:cNvPr>
          <p:cNvSpPr/>
          <p:nvPr/>
        </p:nvSpPr>
        <p:spPr>
          <a:xfrm>
            <a:off x="0" y="654687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125D4C-A030-4B99-83D1-CB4B6B784CA8}"/>
              </a:ext>
            </a:extLst>
          </p:cNvPr>
          <p:cNvSpPr/>
          <p:nvPr/>
        </p:nvSpPr>
        <p:spPr>
          <a:xfrm rot="16200000">
            <a:off x="-3270260" y="3390668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FD32DD-1CB0-4597-8BDA-EA0C983209BE}"/>
              </a:ext>
            </a:extLst>
          </p:cNvPr>
          <p:cNvSpPr/>
          <p:nvPr/>
        </p:nvSpPr>
        <p:spPr>
          <a:xfrm rot="16200000">
            <a:off x="8736806" y="3353391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82ACD18-F401-47A2-BFF2-D6A6B9BF3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692" y="349321"/>
            <a:ext cx="771374" cy="62685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96A286AD-9279-469A-8F5D-A13FA645DF25}"/>
              </a:ext>
            </a:extLst>
          </p:cNvPr>
          <p:cNvSpPr/>
          <p:nvPr/>
        </p:nvSpPr>
        <p:spPr>
          <a:xfrm>
            <a:off x="815858" y="1366731"/>
            <a:ext cx="101783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/>
              <a:t>-</a:t>
            </a:r>
            <a:r>
              <a:rPr lang="ko-KR" altLang="en-US" sz="2000" b="1" dirty="0"/>
              <a:t>최근 </a:t>
            </a:r>
            <a:r>
              <a:rPr lang="en-US" altLang="ko-KR" sz="2000" b="1" dirty="0"/>
              <a:t>5</a:t>
            </a:r>
            <a:r>
              <a:rPr lang="ko-KR" altLang="en-US" sz="2000" b="1" dirty="0"/>
              <a:t>년간 치과의원 </a:t>
            </a:r>
            <a:r>
              <a:rPr lang="en-US" altLang="ko-KR" sz="2000" b="1" dirty="0"/>
              <a:t>8.72%·</a:t>
            </a:r>
            <a:r>
              <a:rPr lang="ko-KR" altLang="en-US" sz="2000" b="1" dirty="0"/>
              <a:t>치과병원 </a:t>
            </a:r>
            <a:r>
              <a:rPr lang="en-US" altLang="ko-KR" sz="2000" b="1" dirty="0"/>
              <a:t>6.72% </a:t>
            </a:r>
            <a:r>
              <a:rPr lang="ko-KR" altLang="en-US" sz="2000" b="1" dirty="0"/>
              <a:t>증가</a:t>
            </a:r>
            <a:endParaRPr lang="en-US" altLang="ko-KR" sz="2000" b="1" dirty="0"/>
          </a:p>
          <a:p>
            <a:r>
              <a:rPr lang="en-US" altLang="ko-KR" sz="2000" b="1" dirty="0"/>
              <a:t>-</a:t>
            </a:r>
            <a:r>
              <a:rPr lang="ko-KR" altLang="en-US" sz="2000" b="1" dirty="0" err="1"/>
              <a:t>치의사는</a:t>
            </a:r>
            <a:r>
              <a:rPr lang="ko-KR" altLang="en-US" sz="2000" b="1" dirty="0"/>
              <a:t> ‘</a:t>
            </a:r>
            <a:r>
              <a:rPr lang="en-US" altLang="ko-KR" sz="2000" b="1" dirty="0"/>
              <a:t>16</a:t>
            </a:r>
            <a:r>
              <a:rPr lang="ko-KR" altLang="en-US" sz="2000" b="1" dirty="0"/>
              <a:t>년 </a:t>
            </a:r>
            <a:r>
              <a:rPr lang="en-US" altLang="ko-KR" sz="2000" b="1" dirty="0"/>
              <a:t>2</a:t>
            </a:r>
            <a:r>
              <a:rPr lang="ko-KR" altLang="en-US" sz="2000" b="1" dirty="0"/>
              <a:t>만 </a:t>
            </a:r>
            <a:r>
              <a:rPr lang="en-US" altLang="ko-KR" sz="2000" b="1" dirty="0"/>
              <a:t>4,150</a:t>
            </a:r>
            <a:r>
              <a:rPr lang="ko-KR" altLang="en-US" sz="2000" b="1" dirty="0" err="1"/>
              <a:t>명서</a:t>
            </a:r>
            <a:r>
              <a:rPr lang="ko-KR" altLang="en-US" sz="2000" b="1" dirty="0"/>
              <a:t> ‘</a:t>
            </a:r>
            <a:r>
              <a:rPr lang="en-US" altLang="ko-KR" sz="2000" b="1" dirty="0"/>
              <a:t>21</a:t>
            </a:r>
            <a:r>
              <a:rPr lang="ko-KR" altLang="en-US" sz="2000" b="1" dirty="0"/>
              <a:t>년 </a:t>
            </a:r>
            <a:r>
              <a:rPr lang="en-US" altLang="ko-KR" sz="2000" b="1" dirty="0"/>
              <a:t>3</a:t>
            </a:r>
            <a:r>
              <a:rPr lang="ko-KR" altLang="en-US" sz="2000" b="1" dirty="0"/>
              <a:t>분기 기준 </a:t>
            </a:r>
            <a:r>
              <a:rPr lang="en-US" altLang="ko-KR" sz="2000" b="1" dirty="0"/>
              <a:t>2</a:t>
            </a:r>
            <a:r>
              <a:rPr lang="ko-KR" altLang="en-US" sz="2000" b="1" dirty="0"/>
              <a:t>만 </a:t>
            </a:r>
            <a:r>
              <a:rPr lang="en-US" altLang="ko-KR" sz="2000" b="1" dirty="0"/>
              <a:t>7,512</a:t>
            </a:r>
            <a:r>
              <a:rPr lang="ko-KR" altLang="en-US" sz="2000" b="1" dirty="0"/>
              <a:t>명으로 </a:t>
            </a:r>
            <a:r>
              <a:rPr lang="en-US" altLang="ko-KR" sz="2000" b="1" dirty="0"/>
              <a:t>13.92% </a:t>
            </a:r>
            <a:r>
              <a:rPr lang="ko-KR" altLang="en-US" sz="2000" b="1" dirty="0"/>
              <a:t>증가</a:t>
            </a:r>
            <a:endParaRPr lang="en-US" altLang="ko-KR" sz="2000" b="1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BE9B01B-EF03-4C66-B669-E217E076EC4F}"/>
              </a:ext>
            </a:extLst>
          </p:cNvPr>
          <p:cNvSpPr/>
          <p:nvPr/>
        </p:nvSpPr>
        <p:spPr>
          <a:xfrm>
            <a:off x="7233319" y="3914161"/>
            <a:ext cx="93453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ea typeface="나눔고딕 ExtraBold" panose="020D0904000000000000" pitchFamily="50" charset="-127"/>
              </a:rPr>
              <a:t>출처</a:t>
            </a:r>
            <a:r>
              <a:rPr lang="en-US" altLang="ko-KR" sz="1200" dirty="0">
                <a:ea typeface="나눔고딕 ExtraBold" panose="020D0904000000000000" pitchFamily="50" charset="-127"/>
              </a:rPr>
              <a:t>: </a:t>
            </a:r>
            <a:r>
              <a:rPr lang="ko-KR" altLang="en-US" sz="1200" dirty="0">
                <a:ea typeface="나눔고딕 ExtraBold" panose="020D0904000000000000" pitchFamily="50" charset="-127"/>
              </a:rPr>
              <a:t>건강보험심사평가원</a:t>
            </a:r>
            <a:r>
              <a:rPr lang="en-US" altLang="ko-KR" sz="1200" dirty="0">
                <a:ea typeface="나눔고딕 ExtraBold" panose="020D0904000000000000" pitchFamily="50" charset="-127"/>
              </a:rPr>
              <a:t>, ‘</a:t>
            </a:r>
            <a:r>
              <a:rPr lang="ko-KR" altLang="en-US" sz="1200" dirty="0">
                <a:ea typeface="나눔고딕 ExtraBold" panose="020D0904000000000000" pitchFamily="50" charset="-127"/>
              </a:rPr>
              <a:t>보건의료자원 현황 통계 분석’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C00046E-CB07-4D6E-8177-895381EE813B}"/>
              </a:ext>
            </a:extLst>
          </p:cNvPr>
          <p:cNvSpPr txBox="1"/>
          <p:nvPr/>
        </p:nvSpPr>
        <p:spPr>
          <a:xfrm>
            <a:off x="297950" y="434409"/>
            <a:ext cx="10937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1-1. </a:t>
            </a:r>
            <a:r>
              <a:rPr lang="ko-KR" altLang="en-US" sz="2400" b="1" dirty="0"/>
              <a:t>변화하는 치과의원 시장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ACBE415-87E2-E740-9521-31BC0EFA71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507841"/>
              </p:ext>
            </p:extLst>
          </p:nvPr>
        </p:nvGraphicFramePr>
        <p:xfrm>
          <a:off x="956309" y="2430801"/>
          <a:ext cx="1017830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4576">
                  <a:extLst>
                    <a:ext uri="{9D8B030D-6E8A-4147-A177-3AD203B41FA5}">
                      <a16:colId xmlns:a16="http://schemas.microsoft.com/office/drawing/2014/main" val="2024096659"/>
                    </a:ext>
                  </a:extLst>
                </a:gridCol>
                <a:gridCol w="2544576">
                  <a:extLst>
                    <a:ext uri="{9D8B030D-6E8A-4147-A177-3AD203B41FA5}">
                      <a16:colId xmlns:a16="http://schemas.microsoft.com/office/drawing/2014/main" val="1098825513"/>
                    </a:ext>
                  </a:extLst>
                </a:gridCol>
                <a:gridCol w="2544576">
                  <a:extLst>
                    <a:ext uri="{9D8B030D-6E8A-4147-A177-3AD203B41FA5}">
                      <a16:colId xmlns:a16="http://schemas.microsoft.com/office/drawing/2014/main" val="2472073170"/>
                    </a:ext>
                  </a:extLst>
                </a:gridCol>
                <a:gridCol w="2544576">
                  <a:extLst>
                    <a:ext uri="{9D8B030D-6E8A-4147-A177-3AD203B41FA5}">
                      <a16:colId xmlns:a16="http://schemas.microsoft.com/office/drawing/2014/main" val="1378077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2</a:t>
                      </a:r>
                      <a:r>
                        <a:rPr lang="en-US" altLang="ko-KR" dirty="0"/>
                        <a:t>016</a:t>
                      </a:r>
                      <a:r>
                        <a:rPr lang="ko-KR" altLang="en-US" dirty="0"/>
                        <a:t>년 기준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2</a:t>
                      </a:r>
                      <a:r>
                        <a:rPr lang="en-US" altLang="ko-KR" dirty="0"/>
                        <a:t>021</a:t>
                      </a:r>
                      <a:r>
                        <a:rPr lang="ko-KR" altLang="en-US" dirty="0"/>
                        <a:t>년 </a:t>
                      </a:r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분기 기준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증가율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138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치과의원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1</a:t>
                      </a:r>
                      <a:r>
                        <a:rPr lang="en-US" altLang="ko-KR" dirty="0"/>
                        <a:t>7,023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1</a:t>
                      </a:r>
                      <a:r>
                        <a:rPr lang="en-US" altLang="ko-KR" dirty="0"/>
                        <a:t>8,508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8.72%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091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치과병원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2</a:t>
                      </a:r>
                      <a:r>
                        <a:rPr lang="en-US" altLang="ko-KR" dirty="0"/>
                        <a:t>23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2</a:t>
                      </a:r>
                      <a:r>
                        <a:rPr lang="en-US" altLang="ko-KR" dirty="0"/>
                        <a:t>38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6.72%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806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치의사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2</a:t>
                      </a:r>
                      <a:r>
                        <a:rPr lang="en-US" altLang="ko-KR" dirty="0"/>
                        <a:t>4,150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2</a:t>
                      </a:r>
                      <a:r>
                        <a:rPr lang="en-US" altLang="ko-KR" dirty="0"/>
                        <a:t>7,512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13.92%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7136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9424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318BD5-A206-4158-AAA6-E746B9E8E602}"/>
              </a:ext>
            </a:extLst>
          </p:cNvPr>
          <p:cNvSpPr/>
          <p:nvPr/>
        </p:nvSpPr>
        <p:spPr>
          <a:xfrm>
            <a:off x="0" y="0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C480E0-5624-42FA-B6C8-FC6B714D73CE}"/>
              </a:ext>
            </a:extLst>
          </p:cNvPr>
          <p:cNvSpPr/>
          <p:nvPr/>
        </p:nvSpPr>
        <p:spPr>
          <a:xfrm>
            <a:off x="0" y="20549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A6D923-4578-43EC-A603-E94B322F7084}"/>
              </a:ext>
            </a:extLst>
          </p:cNvPr>
          <p:cNvSpPr/>
          <p:nvPr/>
        </p:nvSpPr>
        <p:spPr>
          <a:xfrm>
            <a:off x="0" y="6542394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D94E7B-1CCA-4036-BE51-8D7F2E09C6BF}"/>
              </a:ext>
            </a:extLst>
          </p:cNvPr>
          <p:cNvSpPr/>
          <p:nvPr/>
        </p:nvSpPr>
        <p:spPr>
          <a:xfrm>
            <a:off x="0" y="654687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125D4C-A030-4B99-83D1-CB4B6B784CA8}"/>
              </a:ext>
            </a:extLst>
          </p:cNvPr>
          <p:cNvSpPr/>
          <p:nvPr/>
        </p:nvSpPr>
        <p:spPr>
          <a:xfrm rot="16200000">
            <a:off x="-3270260" y="3390668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FD32DD-1CB0-4597-8BDA-EA0C983209BE}"/>
              </a:ext>
            </a:extLst>
          </p:cNvPr>
          <p:cNvSpPr/>
          <p:nvPr/>
        </p:nvSpPr>
        <p:spPr>
          <a:xfrm rot="16200000">
            <a:off x="8736806" y="3353391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82ACD18-F401-47A2-BFF2-D6A6B9BF3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692" y="349321"/>
            <a:ext cx="771374" cy="6268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B1D10C2-A382-493E-A56B-3CBD87A0F113}"/>
              </a:ext>
            </a:extLst>
          </p:cNvPr>
          <p:cNvSpPr txBox="1"/>
          <p:nvPr/>
        </p:nvSpPr>
        <p:spPr>
          <a:xfrm>
            <a:off x="297949" y="434409"/>
            <a:ext cx="10544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5-2. </a:t>
            </a:r>
            <a:r>
              <a:rPr lang="ko-KR" altLang="en-US" sz="2400" b="1" dirty="0"/>
              <a:t>부정리뷰 토픽</a:t>
            </a:r>
          </a:p>
        </p:txBody>
      </p:sp>
      <p:graphicFrame>
        <p:nvGraphicFramePr>
          <p:cNvPr id="24" name="표 25">
            <a:extLst>
              <a:ext uri="{FF2B5EF4-FFF2-40B4-BE49-F238E27FC236}">
                <a16:creationId xmlns:a16="http://schemas.microsoft.com/office/drawing/2014/main" id="{D163E191-2344-4DE3-BA97-6C6AD583D6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262761"/>
              </p:ext>
            </p:extLst>
          </p:nvPr>
        </p:nvGraphicFramePr>
        <p:xfrm>
          <a:off x="392024" y="1485921"/>
          <a:ext cx="11407952" cy="1686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2997">
                  <a:extLst>
                    <a:ext uri="{9D8B030D-6E8A-4147-A177-3AD203B41FA5}">
                      <a16:colId xmlns:a16="http://schemas.microsoft.com/office/drawing/2014/main" val="3605925630"/>
                    </a:ext>
                  </a:extLst>
                </a:gridCol>
                <a:gridCol w="712997">
                  <a:extLst>
                    <a:ext uri="{9D8B030D-6E8A-4147-A177-3AD203B41FA5}">
                      <a16:colId xmlns:a16="http://schemas.microsoft.com/office/drawing/2014/main" val="4268296214"/>
                    </a:ext>
                  </a:extLst>
                </a:gridCol>
                <a:gridCol w="712997">
                  <a:extLst>
                    <a:ext uri="{9D8B030D-6E8A-4147-A177-3AD203B41FA5}">
                      <a16:colId xmlns:a16="http://schemas.microsoft.com/office/drawing/2014/main" val="618480531"/>
                    </a:ext>
                  </a:extLst>
                </a:gridCol>
                <a:gridCol w="712997">
                  <a:extLst>
                    <a:ext uri="{9D8B030D-6E8A-4147-A177-3AD203B41FA5}">
                      <a16:colId xmlns:a16="http://schemas.microsoft.com/office/drawing/2014/main" val="2850413372"/>
                    </a:ext>
                  </a:extLst>
                </a:gridCol>
                <a:gridCol w="712997">
                  <a:extLst>
                    <a:ext uri="{9D8B030D-6E8A-4147-A177-3AD203B41FA5}">
                      <a16:colId xmlns:a16="http://schemas.microsoft.com/office/drawing/2014/main" val="3767019468"/>
                    </a:ext>
                  </a:extLst>
                </a:gridCol>
                <a:gridCol w="712997">
                  <a:extLst>
                    <a:ext uri="{9D8B030D-6E8A-4147-A177-3AD203B41FA5}">
                      <a16:colId xmlns:a16="http://schemas.microsoft.com/office/drawing/2014/main" val="2627350209"/>
                    </a:ext>
                  </a:extLst>
                </a:gridCol>
                <a:gridCol w="712997">
                  <a:extLst>
                    <a:ext uri="{9D8B030D-6E8A-4147-A177-3AD203B41FA5}">
                      <a16:colId xmlns:a16="http://schemas.microsoft.com/office/drawing/2014/main" val="2742115850"/>
                    </a:ext>
                  </a:extLst>
                </a:gridCol>
                <a:gridCol w="712997">
                  <a:extLst>
                    <a:ext uri="{9D8B030D-6E8A-4147-A177-3AD203B41FA5}">
                      <a16:colId xmlns:a16="http://schemas.microsoft.com/office/drawing/2014/main" val="887525875"/>
                    </a:ext>
                  </a:extLst>
                </a:gridCol>
                <a:gridCol w="712997">
                  <a:extLst>
                    <a:ext uri="{9D8B030D-6E8A-4147-A177-3AD203B41FA5}">
                      <a16:colId xmlns:a16="http://schemas.microsoft.com/office/drawing/2014/main" val="1501197168"/>
                    </a:ext>
                  </a:extLst>
                </a:gridCol>
                <a:gridCol w="712997">
                  <a:extLst>
                    <a:ext uri="{9D8B030D-6E8A-4147-A177-3AD203B41FA5}">
                      <a16:colId xmlns:a16="http://schemas.microsoft.com/office/drawing/2014/main" val="40510263"/>
                    </a:ext>
                  </a:extLst>
                </a:gridCol>
                <a:gridCol w="712997">
                  <a:extLst>
                    <a:ext uri="{9D8B030D-6E8A-4147-A177-3AD203B41FA5}">
                      <a16:colId xmlns:a16="http://schemas.microsoft.com/office/drawing/2014/main" val="2390022134"/>
                    </a:ext>
                  </a:extLst>
                </a:gridCol>
                <a:gridCol w="712997">
                  <a:extLst>
                    <a:ext uri="{9D8B030D-6E8A-4147-A177-3AD203B41FA5}">
                      <a16:colId xmlns:a16="http://schemas.microsoft.com/office/drawing/2014/main" val="3891469501"/>
                    </a:ext>
                  </a:extLst>
                </a:gridCol>
                <a:gridCol w="712997">
                  <a:extLst>
                    <a:ext uri="{9D8B030D-6E8A-4147-A177-3AD203B41FA5}">
                      <a16:colId xmlns:a16="http://schemas.microsoft.com/office/drawing/2014/main" val="3859275849"/>
                    </a:ext>
                  </a:extLst>
                </a:gridCol>
                <a:gridCol w="712997">
                  <a:extLst>
                    <a:ext uri="{9D8B030D-6E8A-4147-A177-3AD203B41FA5}">
                      <a16:colId xmlns:a16="http://schemas.microsoft.com/office/drawing/2014/main" val="3631746958"/>
                    </a:ext>
                  </a:extLst>
                </a:gridCol>
                <a:gridCol w="712997">
                  <a:extLst>
                    <a:ext uri="{9D8B030D-6E8A-4147-A177-3AD203B41FA5}">
                      <a16:colId xmlns:a16="http://schemas.microsoft.com/office/drawing/2014/main" val="4152425958"/>
                    </a:ext>
                  </a:extLst>
                </a:gridCol>
                <a:gridCol w="712997">
                  <a:extLst>
                    <a:ext uri="{9D8B030D-6E8A-4147-A177-3AD203B41FA5}">
                      <a16:colId xmlns:a16="http://schemas.microsoft.com/office/drawing/2014/main" val="26445507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effectLst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C9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</a:rPr>
                        <a:t>Word 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C9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</a:rPr>
                        <a:t>Word 1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C9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</a:rPr>
                        <a:t>Word 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C9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</a:rPr>
                        <a:t>Word 3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C9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</a:rPr>
                        <a:t>Word 4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C9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</a:rPr>
                        <a:t>Word 5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C9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Word 6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C9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</a:rPr>
                        <a:t>Word 7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C9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</a:rPr>
                        <a:t>Word 8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C9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</a:rPr>
                        <a:t>Word 9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C9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</a:rPr>
                        <a:t>Word 10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C9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</a:rPr>
                        <a:t>Word 11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C9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</a:rPr>
                        <a:t>Word 12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C9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</a:rPr>
                        <a:t>Word 13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C9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</a:rPr>
                        <a:t>Word 14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C9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17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effectLst/>
                        </a:rPr>
                        <a:t>Topic 1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>
                          <a:effectLst/>
                        </a:rPr>
                        <a:t>치료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1" dirty="0" err="1">
                          <a:effectLst/>
                        </a:rPr>
                        <a:t>스케</a:t>
                      </a:r>
                      <a:endParaRPr lang="en-US" altLang="ko-KR" sz="1300" b="1" dirty="0">
                        <a:effectLst/>
                      </a:endParaRPr>
                    </a:p>
                    <a:p>
                      <a:pPr algn="ctr"/>
                      <a:r>
                        <a:rPr lang="ko-KR" altLang="en-US" sz="1300" b="1" dirty="0" err="1">
                          <a:effectLst/>
                        </a:rPr>
                        <a:t>일링</a:t>
                      </a:r>
                      <a:endParaRPr lang="ko-KR" altLang="en-US" sz="1300" b="1" dirty="0">
                        <a:effectLst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>
                          <a:effectLst/>
                        </a:rPr>
                        <a:t>치과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>
                          <a:effectLst/>
                        </a:rPr>
                        <a:t>진료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>
                          <a:effectLst/>
                        </a:rPr>
                        <a:t>충치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>
                          <a:effectLst/>
                        </a:rPr>
                        <a:t>방문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>
                          <a:effectLst/>
                        </a:rPr>
                        <a:t>병원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>
                          <a:effectLst/>
                        </a:rPr>
                        <a:t>의사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>
                          <a:effectLst/>
                        </a:rPr>
                        <a:t>선생님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>
                          <a:effectLst/>
                        </a:rPr>
                        <a:t>치아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>
                          <a:effectLst/>
                        </a:rPr>
                        <a:t>검진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1" dirty="0">
                          <a:effectLst/>
                        </a:rPr>
                        <a:t>과잉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>
                          <a:effectLst/>
                        </a:rPr>
                        <a:t>설명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>
                          <a:effectLst/>
                        </a:rPr>
                        <a:t>직원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>
                          <a:effectLst/>
                        </a:rPr>
                        <a:t>가격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190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effectLst/>
                        </a:rPr>
                        <a:t>Topic 2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1" dirty="0">
                          <a:effectLst/>
                        </a:rPr>
                        <a:t>교정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1" dirty="0">
                          <a:effectLst/>
                        </a:rPr>
                        <a:t>상담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>
                          <a:effectLst/>
                        </a:rPr>
                        <a:t>진료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1" dirty="0">
                          <a:effectLst/>
                        </a:rPr>
                        <a:t>예약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>
                          <a:effectLst/>
                        </a:rPr>
                        <a:t>치료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>
                          <a:effectLst/>
                        </a:rPr>
                        <a:t>원장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1" dirty="0">
                          <a:effectLst/>
                        </a:rPr>
                        <a:t>설명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>
                          <a:effectLst/>
                        </a:rPr>
                        <a:t>치과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>
                          <a:effectLst/>
                        </a:rPr>
                        <a:t>직원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>
                          <a:effectLst/>
                        </a:rPr>
                        <a:t>병원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>
                          <a:effectLst/>
                        </a:rPr>
                        <a:t>의사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>
                          <a:effectLst/>
                        </a:rPr>
                        <a:t>항상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1" dirty="0">
                          <a:effectLst/>
                        </a:rPr>
                        <a:t>대기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>
                          <a:effectLst/>
                        </a:rPr>
                        <a:t>선생님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>
                          <a:effectLst/>
                        </a:rPr>
                        <a:t>환자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47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effectLst/>
                        </a:rPr>
                        <a:t>Topic 3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1" dirty="0">
                          <a:effectLst/>
                        </a:rPr>
                        <a:t>사랑니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1" dirty="0">
                          <a:effectLst/>
                        </a:rPr>
                        <a:t>발치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1" dirty="0">
                          <a:effectLst/>
                        </a:rPr>
                        <a:t>마취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>
                          <a:effectLst/>
                        </a:rPr>
                        <a:t>병원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>
                          <a:effectLst/>
                        </a:rPr>
                        <a:t>치료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>
                          <a:effectLst/>
                        </a:rPr>
                        <a:t>의사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>
                          <a:effectLst/>
                        </a:rPr>
                        <a:t>치과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>
                          <a:effectLst/>
                        </a:rPr>
                        <a:t>환자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1" dirty="0">
                          <a:effectLst/>
                        </a:rPr>
                        <a:t>통증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>
                          <a:effectLst/>
                        </a:rPr>
                        <a:t>진료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>
                          <a:effectLst/>
                        </a:rPr>
                        <a:t>설명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dirty="0">
                          <a:effectLst/>
                        </a:rPr>
                        <a:t>선생님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1" dirty="0">
                          <a:effectLst/>
                        </a:rPr>
                        <a:t>신경</a:t>
                      </a:r>
                      <a:endParaRPr lang="en-US" altLang="ko-KR" sz="1300" b="1" dirty="0">
                        <a:effectLst/>
                      </a:endParaRPr>
                    </a:p>
                    <a:p>
                      <a:pPr algn="ctr"/>
                      <a:r>
                        <a:rPr lang="ko-KR" altLang="en-US" sz="1300" b="1" dirty="0">
                          <a:effectLst/>
                        </a:rPr>
                        <a:t>치료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1" dirty="0">
                          <a:effectLst/>
                        </a:rPr>
                        <a:t>잇몸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1" dirty="0">
                          <a:effectLst/>
                        </a:rPr>
                        <a:t>염증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0748"/>
                  </a:ext>
                </a:extLst>
              </a:tr>
            </a:tbl>
          </a:graphicData>
        </a:graphic>
      </p:graphicFrame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BB16F3E-FF04-4189-848C-5879900960C8}"/>
              </a:ext>
            </a:extLst>
          </p:cNvPr>
          <p:cNvSpPr/>
          <p:nvPr/>
        </p:nvSpPr>
        <p:spPr>
          <a:xfrm>
            <a:off x="371255" y="3762328"/>
            <a:ext cx="11449490" cy="2157490"/>
          </a:xfrm>
          <a:prstGeom prst="roundRect">
            <a:avLst>
              <a:gd name="adj" fmla="val 7137"/>
            </a:avLst>
          </a:prstGeom>
          <a:noFill/>
          <a:ln>
            <a:solidFill>
              <a:srgbClr val="0A32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TOPIC 1 : </a:t>
            </a:r>
            <a:r>
              <a:rPr lang="ko-KR" altLang="en-US" sz="1400" b="1" dirty="0">
                <a:solidFill>
                  <a:srgbClr val="FF0000"/>
                </a:solidFill>
              </a:rPr>
              <a:t>스케일링</a:t>
            </a:r>
            <a:r>
              <a:rPr lang="ko-KR" altLang="en-US" sz="1400" b="1" dirty="0">
                <a:solidFill>
                  <a:schemeClr val="tx1"/>
                </a:solidFill>
              </a:rPr>
              <a:t>을 위해 방문했지만 </a:t>
            </a:r>
            <a:r>
              <a:rPr lang="ko-KR" altLang="en-US" sz="1400" b="1" dirty="0">
                <a:solidFill>
                  <a:srgbClr val="FF0000"/>
                </a:solidFill>
              </a:rPr>
              <a:t>과잉진료</a:t>
            </a:r>
            <a:r>
              <a:rPr lang="ko-KR" altLang="en-US" sz="1400" b="1" dirty="0">
                <a:solidFill>
                  <a:schemeClr val="tx1"/>
                </a:solidFill>
              </a:rPr>
              <a:t>를 의심하게 되는 경우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  <a:sym typeface="Wingdings" panose="05000000000000000000" pitchFamily="2" charset="2"/>
              </a:rPr>
              <a:t>TOPIC</a:t>
            </a:r>
            <a:r>
              <a:rPr lang="ko-KR" alt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sym typeface="Wingdings" panose="05000000000000000000" pitchFamily="2" charset="2"/>
              </a:rPr>
              <a:t>2</a:t>
            </a:r>
            <a:r>
              <a:rPr lang="ko-KR" alt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sym typeface="Wingdings" panose="05000000000000000000" pitchFamily="2" charset="2"/>
              </a:rPr>
              <a:t>:</a:t>
            </a:r>
            <a:r>
              <a:rPr lang="ko-KR" alt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 교정상담을 위해 </a:t>
            </a:r>
            <a:r>
              <a:rPr lang="ko-KR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예약</a:t>
            </a:r>
            <a:r>
              <a:rPr lang="ko-KR" alt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을 했지만 </a:t>
            </a:r>
            <a:r>
              <a:rPr lang="ko-KR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대기시간</a:t>
            </a:r>
            <a:r>
              <a:rPr lang="ko-KR" alt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이 긴 경우 </a:t>
            </a:r>
            <a:br>
              <a:rPr lang="en-US" altLang="ko-KR" sz="1400" b="1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altLang="ko-KR" sz="1400" b="1" dirty="0">
                <a:solidFill>
                  <a:schemeClr val="tx1"/>
                </a:solidFill>
                <a:sym typeface="Wingdings" panose="05000000000000000000" pitchFamily="2" charset="2"/>
              </a:rPr>
              <a:t>              </a:t>
            </a:r>
            <a:r>
              <a:rPr lang="ko-KR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교정상담</a:t>
            </a:r>
            <a:r>
              <a:rPr lang="ko-KR" alt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이 의사가 아닌 </a:t>
            </a:r>
            <a:r>
              <a:rPr lang="ko-KR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간호사 및 직원이 대신</a:t>
            </a:r>
            <a:r>
              <a:rPr lang="ko-KR" alt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 한 경우</a:t>
            </a:r>
            <a:endParaRPr lang="en-US" altLang="ko-KR" sz="14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  <a:sym typeface="Wingdings" panose="05000000000000000000" pitchFamily="2" charset="2"/>
              </a:rPr>
              <a:t>TOPIC</a:t>
            </a:r>
            <a:r>
              <a:rPr lang="ko-KR" alt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sym typeface="Wingdings" panose="05000000000000000000" pitchFamily="2" charset="2"/>
              </a:rPr>
              <a:t>3 : </a:t>
            </a:r>
            <a:r>
              <a:rPr lang="ko-KR" alt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사랑니 발치 및 신경치료 등을 받을 때 </a:t>
            </a:r>
            <a:r>
              <a:rPr lang="ko-KR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통증이 심한 경우</a:t>
            </a: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(</a:t>
            </a:r>
            <a:r>
              <a:rPr lang="ko-KR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마취부족</a:t>
            </a: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)</a:t>
            </a:r>
            <a:b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</a:br>
            <a:r>
              <a:rPr lang="en-US" altLang="ko-KR" sz="1400" b="1" dirty="0">
                <a:solidFill>
                  <a:schemeClr val="tx1"/>
                </a:solidFill>
                <a:sym typeface="Wingdings" panose="05000000000000000000" pitchFamily="2" charset="2"/>
              </a:rPr>
              <a:t>              </a:t>
            </a:r>
            <a:r>
              <a:rPr lang="ko-KR" alt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치료 후 통증</a:t>
            </a:r>
            <a:r>
              <a:rPr lang="en-US" altLang="ko-KR" sz="1400" b="1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염증 등 </a:t>
            </a:r>
            <a:r>
              <a:rPr lang="ko-KR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부작용</a:t>
            </a:r>
            <a:r>
              <a:rPr lang="ko-KR" alt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이 심한 경우</a:t>
            </a:r>
            <a:endParaRPr lang="en-US" altLang="ko-KR" sz="1400" b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019822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318BD5-A206-4158-AAA6-E746B9E8E602}"/>
              </a:ext>
            </a:extLst>
          </p:cNvPr>
          <p:cNvSpPr/>
          <p:nvPr/>
        </p:nvSpPr>
        <p:spPr>
          <a:xfrm>
            <a:off x="0" y="0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C480E0-5624-42FA-B6C8-FC6B714D73CE}"/>
              </a:ext>
            </a:extLst>
          </p:cNvPr>
          <p:cNvSpPr/>
          <p:nvPr/>
        </p:nvSpPr>
        <p:spPr>
          <a:xfrm>
            <a:off x="0" y="20549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A6D923-4578-43EC-A603-E94B322F7084}"/>
              </a:ext>
            </a:extLst>
          </p:cNvPr>
          <p:cNvSpPr/>
          <p:nvPr/>
        </p:nvSpPr>
        <p:spPr>
          <a:xfrm>
            <a:off x="0" y="6542394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D94E7B-1CCA-4036-BE51-8D7F2E09C6BF}"/>
              </a:ext>
            </a:extLst>
          </p:cNvPr>
          <p:cNvSpPr/>
          <p:nvPr/>
        </p:nvSpPr>
        <p:spPr>
          <a:xfrm>
            <a:off x="0" y="654687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125D4C-A030-4B99-83D1-CB4B6B784CA8}"/>
              </a:ext>
            </a:extLst>
          </p:cNvPr>
          <p:cNvSpPr/>
          <p:nvPr/>
        </p:nvSpPr>
        <p:spPr>
          <a:xfrm rot="16200000">
            <a:off x="-3270260" y="3390668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FD32DD-1CB0-4597-8BDA-EA0C983209BE}"/>
              </a:ext>
            </a:extLst>
          </p:cNvPr>
          <p:cNvSpPr/>
          <p:nvPr/>
        </p:nvSpPr>
        <p:spPr>
          <a:xfrm rot="16200000">
            <a:off x="8736806" y="3353391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82ACD18-F401-47A2-BFF2-D6A6B9BF3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692" y="349321"/>
            <a:ext cx="771374" cy="6268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B1D10C2-A382-493E-A56B-3CBD87A0F113}"/>
              </a:ext>
            </a:extLst>
          </p:cNvPr>
          <p:cNvSpPr txBox="1"/>
          <p:nvPr/>
        </p:nvSpPr>
        <p:spPr>
          <a:xfrm>
            <a:off x="297949" y="434409"/>
            <a:ext cx="10544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5-2.1 </a:t>
            </a:r>
            <a:r>
              <a:rPr lang="ko-KR" altLang="en-US" sz="2400" b="1" dirty="0"/>
              <a:t>부정리뷰 토픽</a:t>
            </a:r>
            <a:r>
              <a:rPr lang="en-US" altLang="ko-KR" sz="2400" b="1" dirty="0"/>
              <a:t>_1 (</a:t>
            </a:r>
            <a:r>
              <a:rPr lang="ko-KR" altLang="en-US" sz="2400" b="1" dirty="0"/>
              <a:t>스케일링을 위해 방문한 경우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9C0D91-6754-4B1C-9C7D-7A531D60BB8D}"/>
              </a:ext>
            </a:extLst>
          </p:cNvPr>
          <p:cNvSpPr txBox="1"/>
          <p:nvPr/>
        </p:nvSpPr>
        <p:spPr>
          <a:xfrm>
            <a:off x="6096000" y="976254"/>
            <a:ext cx="5732622" cy="5544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Top-30 Most Salient Terms</a:t>
            </a:r>
          </a:p>
          <a:p>
            <a:pPr algn="ctr"/>
            <a:endParaRPr lang="en-US" altLang="ko-KR" sz="1400" dirty="0"/>
          </a:p>
          <a:p>
            <a:r>
              <a:rPr lang="ko-KR" altLang="en-US" sz="1400" dirty="0"/>
              <a:t>치료</a:t>
            </a:r>
            <a:r>
              <a:rPr lang="en-US" altLang="ko-KR" sz="1400" dirty="0"/>
              <a:t>, </a:t>
            </a:r>
            <a:r>
              <a:rPr lang="ko-KR" altLang="en-US" sz="1400" dirty="0"/>
              <a:t>스케일링</a:t>
            </a:r>
            <a:r>
              <a:rPr lang="en-US" altLang="ko-KR" sz="1400" dirty="0"/>
              <a:t>, </a:t>
            </a:r>
            <a:r>
              <a:rPr lang="ko-KR" altLang="en-US" sz="1400" dirty="0"/>
              <a:t>치과</a:t>
            </a:r>
            <a:r>
              <a:rPr lang="en-US" altLang="ko-KR" sz="1400" dirty="0"/>
              <a:t>, </a:t>
            </a:r>
            <a:r>
              <a:rPr lang="ko-KR" altLang="en-US" sz="1400" dirty="0"/>
              <a:t>진료</a:t>
            </a:r>
            <a:r>
              <a:rPr lang="en-US" altLang="ko-KR" sz="1400" dirty="0"/>
              <a:t>, </a:t>
            </a:r>
            <a:r>
              <a:rPr lang="ko-KR" altLang="en-US" sz="1400" dirty="0"/>
              <a:t>충치</a:t>
            </a:r>
            <a:r>
              <a:rPr lang="en-US" altLang="ko-KR" sz="1400" dirty="0"/>
              <a:t>, </a:t>
            </a:r>
            <a:r>
              <a:rPr lang="ko-KR" altLang="en-US" sz="1400" dirty="0"/>
              <a:t>방문</a:t>
            </a:r>
            <a:r>
              <a:rPr lang="en-US" altLang="ko-KR" sz="1400" dirty="0"/>
              <a:t>, </a:t>
            </a:r>
            <a:r>
              <a:rPr lang="ko-KR" altLang="en-US" sz="1400" dirty="0"/>
              <a:t>병원</a:t>
            </a:r>
            <a:r>
              <a:rPr lang="en-US" altLang="ko-KR" sz="1400" dirty="0"/>
              <a:t>, </a:t>
            </a:r>
            <a:r>
              <a:rPr lang="ko-KR" altLang="en-US" sz="1400" dirty="0"/>
              <a:t>의사</a:t>
            </a:r>
            <a:r>
              <a:rPr lang="en-US" altLang="ko-KR" sz="1400" dirty="0"/>
              <a:t>, </a:t>
            </a:r>
            <a:r>
              <a:rPr lang="ko-KR" altLang="en-US" sz="1400" dirty="0"/>
              <a:t>선생님</a:t>
            </a:r>
            <a:r>
              <a:rPr lang="en-US" altLang="ko-KR" sz="1400" dirty="0"/>
              <a:t>, </a:t>
            </a:r>
            <a:r>
              <a:rPr lang="ko-KR" altLang="en-US" sz="1400" dirty="0"/>
              <a:t>치아</a:t>
            </a:r>
            <a:r>
              <a:rPr lang="en-US" altLang="ko-KR" sz="1400" dirty="0"/>
              <a:t>, </a:t>
            </a:r>
            <a:r>
              <a:rPr lang="ko-KR" altLang="en-US" sz="1400" dirty="0"/>
              <a:t>검진</a:t>
            </a:r>
            <a:r>
              <a:rPr lang="en-US" altLang="ko-KR" sz="1400" dirty="0"/>
              <a:t>, </a:t>
            </a:r>
            <a:r>
              <a:rPr lang="ko-KR" altLang="en-US" sz="1400" dirty="0"/>
              <a:t>과잉</a:t>
            </a:r>
            <a:r>
              <a:rPr lang="en-US" altLang="ko-KR" sz="1400" dirty="0"/>
              <a:t>, </a:t>
            </a:r>
            <a:r>
              <a:rPr lang="ko-KR" altLang="en-US" sz="1400" dirty="0"/>
              <a:t>설명</a:t>
            </a:r>
            <a:r>
              <a:rPr lang="en-US" altLang="ko-KR" sz="1400" dirty="0"/>
              <a:t>, </a:t>
            </a:r>
            <a:r>
              <a:rPr lang="ko-KR" altLang="en-US" sz="1400" dirty="0"/>
              <a:t>직원</a:t>
            </a:r>
            <a:r>
              <a:rPr lang="en-US" altLang="ko-KR" sz="1400" dirty="0"/>
              <a:t>, </a:t>
            </a:r>
            <a:r>
              <a:rPr lang="ko-KR" altLang="en-US" sz="1400" dirty="0"/>
              <a:t>가격</a:t>
            </a:r>
            <a:r>
              <a:rPr lang="en-US" altLang="ko-KR" sz="1400" dirty="0"/>
              <a:t>, </a:t>
            </a:r>
            <a:r>
              <a:rPr lang="ko-KR" altLang="en-US" sz="1400" dirty="0"/>
              <a:t>느낌</a:t>
            </a:r>
            <a:r>
              <a:rPr lang="en-US" altLang="ko-KR" sz="1400" dirty="0"/>
              <a:t>, </a:t>
            </a:r>
            <a:r>
              <a:rPr lang="ko-KR" altLang="en-US" sz="1400" dirty="0"/>
              <a:t>간호사</a:t>
            </a:r>
            <a:r>
              <a:rPr lang="en-US" altLang="ko-KR" sz="1400" dirty="0"/>
              <a:t>, </a:t>
            </a:r>
            <a:r>
              <a:rPr lang="ko-KR" altLang="en-US" sz="1400" dirty="0"/>
              <a:t>예약</a:t>
            </a:r>
            <a:r>
              <a:rPr lang="en-US" altLang="ko-KR" sz="1400" dirty="0"/>
              <a:t>, </a:t>
            </a:r>
            <a:r>
              <a:rPr lang="ko-KR" altLang="en-US" sz="1400" dirty="0"/>
              <a:t>크라운</a:t>
            </a:r>
            <a:r>
              <a:rPr lang="en-US" altLang="ko-KR" sz="1400" dirty="0"/>
              <a:t>, </a:t>
            </a:r>
            <a:r>
              <a:rPr lang="ko-KR" altLang="en-US" sz="1400" dirty="0"/>
              <a:t>시설</a:t>
            </a:r>
            <a:r>
              <a:rPr lang="en-US" altLang="ko-KR" sz="1400" dirty="0"/>
              <a:t>, </a:t>
            </a:r>
            <a:r>
              <a:rPr lang="ko-KR" altLang="en-US" sz="1400" dirty="0"/>
              <a:t>원장</a:t>
            </a:r>
            <a:r>
              <a:rPr lang="en-US" altLang="ko-KR" sz="1400" dirty="0"/>
              <a:t>, </a:t>
            </a:r>
            <a:r>
              <a:rPr lang="ko-KR" altLang="en-US" sz="1400" dirty="0"/>
              <a:t>레진</a:t>
            </a:r>
            <a:r>
              <a:rPr lang="en-US" altLang="ko-KR" sz="1400" dirty="0"/>
              <a:t>, </a:t>
            </a:r>
            <a:r>
              <a:rPr lang="ko-KR" altLang="en-US" sz="1400" dirty="0"/>
              <a:t>대기</a:t>
            </a:r>
            <a:r>
              <a:rPr lang="en-US" altLang="ko-KR" sz="1400" dirty="0"/>
              <a:t>, </a:t>
            </a:r>
            <a:r>
              <a:rPr lang="ko-KR" altLang="en-US" sz="1400" dirty="0"/>
              <a:t>잇몸</a:t>
            </a:r>
            <a:r>
              <a:rPr lang="en-US" altLang="ko-KR" sz="1400" dirty="0"/>
              <a:t>, </a:t>
            </a:r>
            <a:r>
              <a:rPr lang="ko-KR" altLang="en-US" sz="1400" dirty="0"/>
              <a:t>근처</a:t>
            </a:r>
            <a:r>
              <a:rPr lang="en-US" altLang="ko-KR" sz="1400" dirty="0"/>
              <a:t>, </a:t>
            </a:r>
            <a:r>
              <a:rPr lang="ko-KR" altLang="en-US" sz="1400" dirty="0"/>
              <a:t>신경치료</a:t>
            </a:r>
            <a:r>
              <a:rPr lang="en-US" altLang="ko-KR" sz="1400" dirty="0"/>
              <a:t>, </a:t>
            </a:r>
            <a:r>
              <a:rPr lang="ko-KR" altLang="en-US" sz="1400" dirty="0"/>
              <a:t>치위생사</a:t>
            </a:r>
            <a:r>
              <a:rPr lang="en-US" altLang="ko-KR" sz="1400" dirty="0"/>
              <a:t>, </a:t>
            </a:r>
            <a:r>
              <a:rPr lang="ko-KR" altLang="en-US" sz="1400" dirty="0"/>
              <a:t>추천</a:t>
            </a:r>
            <a:r>
              <a:rPr lang="en-US" altLang="ko-KR" sz="1400" dirty="0"/>
              <a:t>, </a:t>
            </a:r>
            <a:r>
              <a:rPr lang="ko-KR" altLang="en-US" sz="1400" dirty="0"/>
              <a:t>엑스레이</a:t>
            </a:r>
            <a:r>
              <a:rPr lang="en-US" altLang="ko-KR" sz="1400" dirty="0"/>
              <a:t>, </a:t>
            </a:r>
            <a:r>
              <a:rPr lang="ko-KR" altLang="en-US" sz="1400" dirty="0"/>
              <a:t>상태</a:t>
            </a:r>
            <a:endParaRPr lang="en-US" altLang="ko-KR" sz="1400" dirty="0"/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 b="1" dirty="0">
                <a:solidFill>
                  <a:srgbClr val="FF0000"/>
                </a:solidFill>
              </a:rPr>
              <a:t>물리적 환경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 err="1"/>
              <a:t>의원시설</a:t>
            </a:r>
            <a:r>
              <a:rPr lang="ko-KR" altLang="en-US" sz="1400" dirty="0"/>
              <a:t> 마음에 안 듦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대기시간 긺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 b="1" dirty="0">
                <a:solidFill>
                  <a:srgbClr val="FF0000"/>
                </a:solidFill>
              </a:rPr>
              <a:t>치위생사 스케일링 진행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의사검진 대충</a:t>
            </a:r>
            <a:r>
              <a:rPr lang="en-US" altLang="ko-KR" sz="1400" dirty="0"/>
              <a:t>, </a:t>
            </a:r>
            <a:r>
              <a:rPr lang="ko-KR" altLang="en-US" sz="1400" dirty="0"/>
              <a:t>설명 없음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치위생사 대충 스케일링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 b="1" dirty="0">
                <a:solidFill>
                  <a:srgbClr val="FF0000"/>
                </a:solidFill>
              </a:rPr>
              <a:t>과잉진료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스케일링을 위해 방문 시 엑스레이 촬영 강요</a:t>
            </a:r>
            <a:br>
              <a:rPr lang="en-US" altLang="ko-KR" sz="1400" dirty="0">
                <a:sym typeface="Wingdings" panose="05000000000000000000" pitchFamily="2" charset="2"/>
              </a:rPr>
            </a:br>
            <a:r>
              <a:rPr lang="en-US" altLang="ko-KR" sz="1400" dirty="0">
                <a:sym typeface="Wingdings" panose="05000000000000000000" pitchFamily="2" charset="2"/>
              </a:rPr>
              <a:t>- </a:t>
            </a:r>
            <a:r>
              <a:rPr lang="ko-KR" altLang="en-US" sz="1400" dirty="0">
                <a:sym typeface="Wingdings" panose="05000000000000000000" pitchFamily="2" charset="2"/>
              </a:rPr>
              <a:t>스케일링 전 검진 시 충치치료</a:t>
            </a:r>
            <a:r>
              <a:rPr lang="en-US" altLang="ko-KR" sz="1400" dirty="0">
                <a:sym typeface="Wingdings" panose="05000000000000000000" pitchFamily="2" charset="2"/>
              </a:rPr>
              <a:t>, </a:t>
            </a:r>
            <a:r>
              <a:rPr lang="ko-KR" altLang="en-US" sz="1400" dirty="0" err="1">
                <a:sym typeface="Wingdings" panose="05000000000000000000" pitchFamily="2" charset="2"/>
              </a:rPr>
              <a:t>라미네이트</a:t>
            </a:r>
            <a:r>
              <a:rPr lang="ko-KR" altLang="en-US" sz="1400" dirty="0">
                <a:sym typeface="Wingdings" panose="05000000000000000000" pitchFamily="2" charset="2"/>
              </a:rPr>
              <a:t> 등 추가 치료 권유</a:t>
            </a:r>
            <a:endParaRPr lang="en-US" altLang="ko-KR" sz="1400" dirty="0">
              <a:sym typeface="Wingdings" panose="05000000000000000000" pitchFamily="2" charset="2"/>
            </a:endParaRPr>
          </a:p>
          <a:p>
            <a:endParaRPr lang="en-US" altLang="ko-KR" sz="14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ym typeface="Wingdings" panose="05000000000000000000" pitchFamily="2" charset="2"/>
              </a:rPr>
              <a:t>스케일링을 위해 방문한 경우</a:t>
            </a:r>
            <a:r>
              <a:rPr lang="en-US" altLang="ko-KR" sz="1400" dirty="0">
                <a:sym typeface="Wingdings" panose="05000000000000000000" pitchFamily="2" charset="2"/>
              </a:rPr>
              <a:t>,</a:t>
            </a:r>
            <a:r>
              <a:rPr lang="ko-KR" altLang="en-US" sz="1400" dirty="0">
                <a:sym typeface="Wingdings" panose="05000000000000000000" pitchFamily="2" charset="2"/>
              </a:rPr>
              <a:t> 노후 된 물리적 환경에서 </a:t>
            </a:r>
            <a:r>
              <a:rPr lang="en-US" altLang="ko-KR" sz="1400" dirty="0">
                <a:sym typeface="Wingdings" panose="05000000000000000000" pitchFamily="2" charset="2"/>
              </a:rPr>
              <a:t>1</a:t>
            </a:r>
            <a:r>
              <a:rPr lang="ko-KR" altLang="en-US" sz="1400" dirty="0">
                <a:sym typeface="Wingdings" panose="05000000000000000000" pitchFamily="2" charset="2"/>
              </a:rPr>
              <a:t>차 만족도 저하</a:t>
            </a:r>
            <a:r>
              <a:rPr lang="en-US" altLang="ko-KR" sz="1400" dirty="0">
                <a:sym typeface="Wingdings" panose="05000000000000000000" pitchFamily="2" charset="2"/>
              </a:rPr>
              <a:t>.</a:t>
            </a:r>
            <a:r>
              <a:rPr lang="ko-KR" altLang="en-US" sz="1400" dirty="0">
                <a:sym typeface="Wingdings" panose="05000000000000000000" pitchFamily="2" charset="2"/>
              </a:rPr>
              <a:t> 스케일링만 원할 시 의사는 검진을 대충하고</a:t>
            </a:r>
            <a:r>
              <a:rPr lang="en-US" altLang="ko-KR" sz="1400" dirty="0">
                <a:sym typeface="Wingdings" panose="05000000000000000000" pitchFamily="2" charset="2"/>
              </a:rPr>
              <a:t>,</a:t>
            </a:r>
            <a:r>
              <a:rPr lang="ko-KR" altLang="en-US" sz="1400" dirty="0">
                <a:sym typeface="Wingdings" panose="05000000000000000000" pitchFamily="2" charset="2"/>
              </a:rPr>
              <a:t> </a:t>
            </a:r>
            <a:r>
              <a:rPr lang="ko-KR" altLang="en-US" sz="1400" dirty="0" err="1">
                <a:sym typeface="Wingdings" panose="05000000000000000000" pitchFamily="2" charset="2"/>
              </a:rPr>
              <a:t>치위생사도</a:t>
            </a:r>
            <a:r>
              <a:rPr lang="ko-KR" altLang="en-US" sz="1400" dirty="0">
                <a:sym typeface="Wingdings" panose="05000000000000000000" pitchFamily="2" charset="2"/>
              </a:rPr>
              <a:t> 스케일링을 대충할 경우 불만족</a:t>
            </a:r>
            <a:r>
              <a:rPr lang="en-US" altLang="ko-KR" sz="1400" dirty="0">
                <a:sym typeface="Wingdings" panose="05000000000000000000" pitchFamily="2" charset="2"/>
              </a:rPr>
              <a:t>.</a:t>
            </a:r>
            <a:r>
              <a:rPr lang="ko-KR" altLang="en-US" sz="1400" dirty="0">
                <a:sym typeface="Wingdings" panose="05000000000000000000" pitchFamily="2" charset="2"/>
              </a:rPr>
              <a:t> 반면 스케일링만을 원해 방문했을 때</a:t>
            </a:r>
            <a:r>
              <a:rPr lang="en-US" altLang="ko-KR" sz="1400" dirty="0">
                <a:sym typeface="Wingdings" panose="05000000000000000000" pitchFamily="2" charset="2"/>
              </a:rPr>
              <a:t>,</a:t>
            </a:r>
            <a:r>
              <a:rPr lang="ko-KR" altLang="en-US" sz="1400" dirty="0">
                <a:sym typeface="Wingdings" panose="05000000000000000000" pitchFamily="2" charset="2"/>
              </a:rPr>
              <a:t> 과도한 검진</a:t>
            </a:r>
            <a:r>
              <a:rPr lang="en-US" altLang="ko-KR" sz="1400" dirty="0">
                <a:sym typeface="Wingdings" panose="05000000000000000000" pitchFamily="2" charset="2"/>
              </a:rPr>
              <a:t>(</a:t>
            </a:r>
            <a:r>
              <a:rPr lang="ko-KR" altLang="en-US" sz="1400" dirty="0" err="1">
                <a:sym typeface="Wingdings" panose="05000000000000000000" pitchFamily="2" charset="2"/>
              </a:rPr>
              <a:t>엑스레이등</a:t>
            </a:r>
            <a:r>
              <a:rPr lang="en-US" altLang="ko-KR" sz="1400" dirty="0">
                <a:sym typeface="Wingdings" panose="05000000000000000000" pitchFamily="2" charset="2"/>
              </a:rPr>
              <a:t>)</a:t>
            </a:r>
            <a:r>
              <a:rPr lang="ko-KR" altLang="en-US" sz="1400" dirty="0">
                <a:sym typeface="Wingdings" panose="05000000000000000000" pitchFamily="2" charset="2"/>
              </a:rPr>
              <a:t> 및 치료 권유 시 </a:t>
            </a:r>
            <a:r>
              <a:rPr lang="ko-KR" altLang="en-US" sz="1400" dirty="0" err="1">
                <a:sym typeface="Wingdings" panose="05000000000000000000" pitchFamily="2" charset="2"/>
              </a:rPr>
              <a:t>과잉진료로</a:t>
            </a:r>
            <a:r>
              <a:rPr lang="ko-KR" altLang="en-US" sz="1400" dirty="0">
                <a:sym typeface="Wingdings" panose="05000000000000000000" pitchFamily="2" charset="2"/>
              </a:rPr>
              <a:t> 불만족</a:t>
            </a:r>
            <a:endParaRPr lang="en-US" altLang="ko-KR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F648216-B72C-4B38-B0D4-D59E57C8B3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3"/>
          <a:stretch/>
        </p:blipFill>
        <p:spPr>
          <a:xfrm>
            <a:off x="297949" y="962349"/>
            <a:ext cx="5798051" cy="546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4445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318BD5-A206-4158-AAA6-E746B9E8E602}"/>
              </a:ext>
            </a:extLst>
          </p:cNvPr>
          <p:cNvSpPr/>
          <p:nvPr/>
        </p:nvSpPr>
        <p:spPr>
          <a:xfrm>
            <a:off x="0" y="0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C480E0-5624-42FA-B6C8-FC6B714D73CE}"/>
              </a:ext>
            </a:extLst>
          </p:cNvPr>
          <p:cNvSpPr/>
          <p:nvPr/>
        </p:nvSpPr>
        <p:spPr>
          <a:xfrm>
            <a:off x="0" y="20549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A6D923-4578-43EC-A603-E94B322F7084}"/>
              </a:ext>
            </a:extLst>
          </p:cNvPr>
          <p:cNvSpPr/>
          <p:nvPr/>
        </p:nvSpPr>
        <p:spPr>
          <a:xfrm>
            <a:off x="0" y="6542394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D94E7B-1CCA-4036-BE51-8D7F2E09C6BF}"/>
              </a:ext>
            </a:extLst>
          </p:cNvPr>
          <p:cNvSpPr/>
          <p:nvPr/>
        </p:nvSpPr>
        <p:spPr>
          <a:xfrm>
            <a:off x="0" y="654687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125D4C-A030-4B99-83D1-CB4B6B784CA8}"/>
              </a:ext>
            </a:extLst>
          </p:cNvPr>
          <p:cNvSpPr/>
          <p:nvPr/>
        </p:nvSpPr>
        <p:spPr>
          <a:xfrm rot="16200000">
            <a:off x="-3270260" y="3390668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FD32DD-1CB0-4597-8BDA-EA0C983209BE}"/>
              </a:ext>
            </a:extLst>
          </p:cNvPr>
          <p:cNvSpPr/>
          <p:nvPr/>
        </p:nvSpPr>
        <p:spPr>
          <a:xfrm rot="16200000">
            <a:off x="8736806" y="3353391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82ACD18-F401-47A2-BFF2-D6A6B9BF3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692" y="349321"/>
            <a:ext cx="771374" cy="6268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B1D10C2-A382-493E-A56B-3CBD87A0F113}"/>
              </a:ext>
            </a:extLst>
          </p:cNvPr>
          <p:cNvSpPr txBox="1"/>
          <p:nvPr/>
        </p:nvSpPr>
        <p:spPr>
          <a:xfrm>
            <a:off x="297949" y="434409"/>
            <a:ext cx="10544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5-2.2 </a:t>
            </a:r>
            <a:r>
              <a:rPr lang="ko-KR" altLang="en-US" sz="2400" b="1" dirty="0"/>
              <a:t>부정리뷰 토픽</a:t>
            </a:r>
            <a:r>
              <a:rPr lang="en-US" altLang="ko-KR" sz="2400" b="1" dirty="0"/>
              <a:t>_2 (</a:t>
            </a:r>
            <a:r>
              <a:rPr lang="ko-KR" altLang="en-US" sz="2400" b="1" dirty="0"/>
              <a:t>교정을 위해 방문한 경우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9C0D91-6754-4B1C-9C7D-7A531D60BB8D}"/>
              </a:ext>
            </a:extLst>
          </p:cNvPr>
          <p:cNvSpPr txBox="1"/>
          <p:nvPr/>
        </p:nvSpPr>
        <p:spPr>
          <a:xfrm>
            <a:off x="6089510" y="1006257"/>
            <a:ext cx="5732622" cy="4790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Top-30 Most Salient Terms</a:t>
            </a:r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교정</a:t>
            </a:r>
            <a:r>
              <a:rPr lang="en-US" altLang="ko-KR" sz="1400" dirty="0"/>
              <a:t>, </a:t>
            </a:r>
            <a:r>
              <a:rPr lang="ko-KR" altLang="en-US" sz="1400" dirty="0"/>
              <a:t>상담</a:t>
            </a:r>
            <a:r>
              <a:rPr lang="en-US" altLang="ko-KR" sz="1400" dirty="0"/>
              <a:t>, </a:t>
            </a:r>
            <a:r>
              <a:rPr lang="ko-KR" altLang="en-US" sz="1400" dirty="0"/>
              <a:t>진료</a:t>
            </a:r>
            <a:r>
              <a:rPr lang="en-US" altLang="ko-KR" sz="1400" dirty="0"/>
              <a:t>, </a:t>
            </a:r>
            <a:r>
              <a:rPr lang="ko-KR" altLang="en-US" sz="1400" dirty="0"/>
              <a:t>예약</a:t>
            </a:r>
            <a:r>
              <a:rPr lang="en-US" altLang="ko-KR" sz="1400" dirty="0"/>
              <a:t>, </a:t>
            </a:r>
            <a:r>
              <a:rPr lang="ko-KR" altLang="en-US" sz="1400" dirty="0"/>
              <a:t>치료</a:t>
            </a:r>
            <a:r>
              <a:rPr lang="en-US" altLang="ko-KR" sz="1400" dirty="0"/>
              <a:t>, </a:t>
            </a:r>
            <a:r>
              <a:rPr lang="ko-KR" altLang="en-US" sz="1400" dirty="0"/>
              <a:t>원장</a:t>
            </a:r>
            <a:r>
              <a:rPr lang="en-US" altLang="ko-KR" sz="1400" dirty="0"/>
              <a:t>, </a:t>
            </a:r>
            <a:r>
              <a:rPr lang="ko-KR" altLang="en-US" sz="1400" dirty="0"/>
              <a:t>설명</a:t>
            </a:r>
            <a:r>
              <a:rPr lang="en-US" altLang="ko-KR" sz="1400" dirty="0"/>
              <a:t>, </a:t>
            </a:r>
            <a:r>
              <a:rPr lang="ko-KR" altLang="en-US" sz="1400" dirty="0"/>
              <a:t>치과</a:t>
            </a:r>
            <a:r>
              <a:rPr lang="en-US" altLang="ko-KR" sz="1400" dirty="0"/>
              <a:t>, </a:t>
            </a:r>
            <a:r>
              <a:rPr lang="ko-KR" altLang="en-US" sz="1400" dirty="0"/>
              <a:t>직원</a:t>
            </a:r>
            <a:r>
              <a:rPr lang="en-US" altLang="ko-KR" sz="1400" dirty="0"/>
              <a:t>, </a:t>
            </a:r>
            <a:r>
              <a:rPr lang="ko-KR" altLang="en-US" sz="1400" dirty="0"/>
              <a:t>병원</a:t>
            </a:r>
            <a:r>
              <a:rPr lang="en-US" altLang="ko-KR" sz="1400" dirty="0"/>
              <a:t>, </a:t>
            </a:r>
            <a:r>
              <a:rPr lang="ko-KR" altLang="en-US" sz="1400" dirty="0"/>
              <a:t>의사</a:t>
            </a:r>
            <a:r>
              <a:rPr lang="en-US" altLang="ko-KR" sz="1400" dirty="0"/>
              <a:t>, </a:t>
            </a:r>
            <a:r>
              <a:rPr lang="ko-KR" altLang="en-US" sz="1400" dirty="0"/>
              <a:t>항상</a:t>
            </a:r>
            <a:r>
              <a:rPr lang="en-US" altLang="ko-KR" sz="1400" dirty="0"/>
              <a:t>, </a:t>
            </a:r>
            <a:r>
              <a:rPr lang="ko-KR" altLang="en-US" sz="1400" dirty="0"/>
              <a:t>대기</a:t>
            </a:r>
            <a:r>
              <a:rPr lang="en-US" altLang="ko-KR" sz="1400" dirty="0"/>
              <a:t>, </a:t>
            </a:r>
            <a:r>
              <a:rPr lang="ko-KR" altLang="en-US" sz="1400" dirty="0"/>
              <a:t>선생님</a:t>
            </a:r>
            <a:r>
              <a:rPr lang="en-US" altLang="ko-KR" sz="1400" dirty="0"/>
              <a:t>, </a:t>
            </a:r>
            <a:r>
              <a:rPr lang="ko-KR" altLang="en-US" sz="1400" dirty="0"/>
              <a:t>환자</a:t>
            </a:r>
            <a:r>
              <a:rPr lang="en-US" altLang="ko-KR" sz="1400" dirty="0"/>
              <a:t>, </a:t>
            </a:r>
            <a:r>
              <a:rPr lang="ko-KR" altLang="en-US" sz="1400" dirty="0"/>
              <a:t>치아</a:t>
            </a:r>
            <a:r>
              <a:rPr lang="en-US" altLang="ko-KR" sz="1400" dirty="0"/>
              <a:t>, </a:t>
            </a:r>
            <a:r>
              <a:rPr lang="ko-KR" altLang="en-US" sz="1400" dirty="0"/>
              <a:t>데스크</a:t>
            </a:r>
            <a:r>
              <a:rPr lang="en-US" altLang="ko-KR" sz="1400" dirty="0"/>
              <a:t>, </a:t>
            </a:r>
            <a:r>
              <a:rPr lang="ko-KR" altLang="en-US" sz="1400" dirty="0"/>
              <a:t>가격</a:t>
            </a:r>
            <a:r>
              <a:rPr lang="en-US" altLang="ko-KR" sz="1400" dirty="0"/>
              <a:t>, </a:t>
            </a:r>
            <a:r>
              <a:rPr lang="ko-KR" altLang="en-US" sz="1400" dirty="0"/>
              <a:t>비용</a:t>
            </a:r>
            <a:r>
              <a:rPr lang="en-US" altLang="ko-KR" sz="1400" dirty="0"/>
              <a:t>, </a:t>
            </a:r>
            <a:r>
              <a:rPr lang="ko-KR" altLang="en-US" sz="1400" dirty="0"/>
              <a:t>장치</a:t>
            </a:r>
            <a:r>
              <a:rPr lang="en-US" altLang="ko-KR" sz="1400" dirty="0"/>
              <a:t>, </a:t>
            </a:r>
            <a:r>
              <a:rPr lang="ko-KR" altLang="en-US" sz="1400" dirty="0"/>
              <a:t>유지</a:t>
            </a:r>
            <a:r>
              <a:rPr lang="en-US" altLang="ko-KR" sz="1400" dirty="0"/>
              <a:t>,</a:t>
            </a:r>
            <a:r>
              <a:rPr lang="ko-KR" altLang="en-US" sz="1400" dirty="0"/>
              <a:t> 느낌</a:t>
            </a:r>
            <a:r>
              <a:rPr lang="en-US" altLang="ko-KR" sz="1400" dirty="0"/>
              <a:t>, </a:t>
            </a:r>
            <a:r>
              <a:rPr lang="ko-KR" altLang="en-US" sz="1400" dirty="0"/>
              <a:t>실장</a:t>
            </a:r>
            <a:r>
              <a:rPr lang="en-US" altLang="ko-KR" sz="1400" dirty="0"/>
              <a:t>, </a:t>
            </a:r>
            <a:r>
              <a:rPr lang="ko-KR" altLang="en-US" sz="1400" dirty="0"/>
              <a:t>간호사</a:t>
            </a:r>
            <a:r>
              <a:rPr lang="en-US" altLang="ko-KR" sz="1400" dirty="0"/>
              <a:t>, </a:t>
            </a:r>
            <a:r>
              <a:rPr lang="ko-KR" altLang="en-US" sz="1400" dirty="0"/>
              <a:t>방문</a:t>
            </a:r>
            <a:r>
              <a:rPr lang="en-US" altLang="ko-KR" sz="1400" dirty="0"/>
              <a:t>, </a:t>
            </a:r>
            <a:r>
              <a:rPr lang="ko-KR" altLang="en-US" sz="1400" dirty="0"/>
              <a:t>중간 방법</a:t>
            </a:r>
            <a:r>
              <a:rPr lang="en-US" altLang="ko-KR" sz="1400" dirty="0"/>
              <a:t>, </a:t>
            </a:r>
            <a:r>
              <a:rPr lang="ko-KR" altLang="en-US" sz="1400" dirty="0"/>
              <a:t>정말</a:t>
            </a:r>
            <a:r>
              <a:rPr lang="en-US" altLang="ko-KR" sz="1400" dirty="0"/>
              <a:t>, </a:t>
            </a:r>
            <a:r>
              <a:rPr lang="ko-KR" altLang="en-US" sz="1400" dirty="0"/>
              <a:t>결과</a:t>
            </a:r>
            <a:r>
              <a:rPr lang="en-US" altLang="ko-KR" sz="1400" dirty="0"/>
              <a:t>, </a:t>
            </a:r>
            <a:r>
              <a:rPr lang="ko-KR" altLang="en-US" sz="1400" dirty="0"/>
              <a:t>미리</a:t>
            </a:r>
            <a:endParaRPr lang="en-US" altLang="ko-KR" sz="1400" dirty="0"/>
          </a:p>
          <a:p>
            <a:pPr algn="ctr">
              <a:lnSpc>
                <a:spcPct val="150000"/>
              </a:lnSpc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b="1" dirty="0">
                <a:solidFill>
                  <a:srgbClr val="FF0000"/>
                </a:solidFill>
              </a:rPr>
              <a:t>물리적 환경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예약 후 방문해도 긴 대기시간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b="1" dirty="0">
                <a:solidFill>
                  <a:srgbClr val="FF0000"/>
                </a:solidFill>
              </a:rPr>
              <a:t>전문적 설명 및 </a:t>
            </a:r>
            <a:r>
              <a:rPr lang="ko-KR" altLang="en-US" sz="1400" b="1" dirty="0" err="1">
                <a:solidFill>
                  <a:srgbClr val="FF0000"/>
                </a:solidFill>
              </a:rPr>
              <a:t>상담부족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전문의의 </a:t>
            </a:r>
            <a:r>
              <a:rPr lang="ko-KR" altLang="en-US" sz="1400" dirty="0" err="1"/>
              <a:t>설명부족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상담실장</a:t>
            </a:r>
            <a:r>
              <a:rPr lang="ko-KR" altLang="en-US" sz="1400" dirty="0"/>
              <a:t> 및 간호사와의 상담 유도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b="1" dirty="0">
                <a:solidFill>
                  <a:srgbClr val="FF0000"/>
                </a:solidFill>
              </a:rPr>
              <a:t>치료</a:t>
            </a:r>
            <a:r>
              <a:rPr lang="en-US" altLang="ko-KR" sz="1400" b="1" dirty="0">
                <a:solidFill>
                  <a:srgbClr val="FF0000"/>
                </a:solidFill>
              </a:rPr>
              <a:t>/</a:t>
            </a:r>
            <a:r>
              <a:rPr lang="ko-KR" altLang="en-US" sz="1400" b="1" dirty="0" err="1">
                <a:solidFill>
                  <a:srgbClr val="FF0000"/>
                </a:solidFill>
              </a:rPr>
              <a:t>시술대비</a:t>
            </a:r>
            <a:r>
              <a:rPr lang="ko-KR" altLang="en-US" sz="1400" b="1" dirty="0">
                <a:solidFill>
                  <a:srgbClr val="FF0000"/>
                </a:solidFill>
              </a:rPr>
              <a:t> 비싼 가격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상담만 받을 경우 </a:t>
            </a:r>
            <a:r>
              <a:rPr lang="en-US" altLang="ko-KR" sz="1400" dirty="0"/>
              <a:t>2</a:t>
            </a:r>
            <a:r>
              <a:rPr lang="ko-KR" altLang="en-US" sz="1400" dirty="0"/>
              <a:t>만원 이상의 비싼 </a:t>
            </a:r>
            <a:r>
              <a:rPr lang="ko-KR" altLang="en-US" sz="1400" dirty="0" err="1"/>
              <a:t>상담비</a:t>
            </a:r>
            <a:r>
              <a:rPr lang="en-US" altLang="ko-KR" sz="1400" dirty="0"/>
              <a:t>(</a:t>
            </a:r>
            <a:r>
              <a:rPr lang="ko-KR" altLang="en-US" sz="1400" dirty="0"/>
              <a:t>전문의 상담 아님</a:t>
            </a:r>
            <a:r>
              <a:rPr lang="en-US" altLang="ko-KR" sz="1400" dirty="0"/>
              <a:t>)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 err="1"/>
              <a:t>일반검진</a:t>
            </a:r>
            <a:r>
              <a:rPr lang="en-US" altLang="ko-KR" sz="1400" dirty="0"/>
              <a:t>, </a:t>
            </a:r>
            <a:r>
              <a:rPr lang="ko-KR" altLang="en-US" sz="1400" dirty="0"/>
              <a:t>정밀검진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대부분 </a:t>
            </a:r>
            <a:r>
              <a:rPr lang="ko-KR" altLang="en-US" sz="1400" dirty="0" err="1"/>
              <a:t>교정상담을</a:t>
            </a:r>
            <a:r>
              <a:rPr lang="ko-KR" altLang="en-US" sz="1400" dirty="0"/>
              <a:t> 위해 예약을 하지만</a:t>
            </a:r>
            <a:r>
              <a:rPr lang="en-US" altLang="ko-KR" sz="1400" dirty="0"/>
              <a:t>,</a:t>
            </a:r>
            <a:r>
              <a:rPr lang="ko-KR" altLang="en-US" sz="1400" dirty="0"/>
              <a:t> 긴 대기시간</a:t>
            </a:r>
            <a:r>
              <a:rPr lang="en-US" altLang="ko-KR" sz="1400" dirty="0"/>
              <a:t>,</a:t>
            </a:r>
            <a:r>
              <a:rPr lang="ko-KR" altLang="en-US" sz="1400" dirty="0"/>
              <a:t> 긴 대기시간에 불구하고 의사대면시간은 적으며 </a:t>
            </a:r>
            <a:r>
              <a:rPr lang="ko-KR" altLang="en-US" sz="1400" dirty="0" err="1"/>
              <a:t>상담실장과</a:t>
            </a:r>
            <a:r>
              <a:rPr lang="ko-KR" altLang="en-US" sz="1400" dirty="0"/>
              <a:t> 상담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r>
              <a:rPr lang="ko-KR" altLang="en-US" sz="1400" dirty="0" err="1"/>
              <a:t>가격상담이</a:t>
            </a:r>
            <a:r>
              <a:rPr lang="ko-KR" altLang="en-US" sz="1400" dirty="0"/>
              <a:t> 주로 이루어짐에도 불구하고 비싼 </a:t>
            </a:r>
            <a:r>
              <a:rPr lang="ko-KR" altLang="en-US" sz="1400" dirty="0" err="1"/>
              <a:t>상담비</a:t>
            </a:r>
            <a:r>
              <a:rPr lang="en-US" altLang="ko-KR" sz="1400" dirty="0"/>
              <a:t>,</a:t>
            </a:r>
            <a:r>
              <a:rPr lang="ko-KR" altLang="en-US" sz="1400" dirty="0"/>
              <a:t> 의사와의 </a:t>
            </a:r>
            <a:r>
              <a:rPr lang="ko-KR" altLang="en-US" sz="1400" dirty="0" err="1"/>
              <a:t>정밀상담</a:t>
            </a:r>
            <a:r>
              <a:rPr lang="ko-KR" altLang="en-US" sz="1400" dirty="0"/>
              <a:t> 희망 시 금액 추가 후 정밀검사 진행</a:t>
            </a:r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41F5A3-F6C3-46D7-A60D-378F4DBA6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10" y="896074"/>
            <a:ext cx="5825089" cy="554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38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318BD5-A206-4158-AAA6-E746B9E8E602}"/>
              </a:ext>
            </a:extLst>
          </p:cNvPr>
          <p:cNvSpPr/>
          <p:nvPr/>
        </p:nvSpPr>
        <p:spPr>
          <a:xfrm>
            <a:off x="0" y="0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C480E0-5624-42FA-B6C8-FC6B714D73CE}"/>
              </a:ext>
            </a:extLst>
          </p:cNvPr>
          <p:cNvSpPr/>
          <p:nvPr/>
        </p:nvSpPr>
        <p:spPr>
          <a:xfrm>
            <a:off x="0" y="20549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A6D923-4578-43EC-A603-E94B322F7084}"/>
              </a:ext>
            </a:extLst>
          </p:cNvPr>
          <p:cNvSpPr/>
          <p:nvPr/>
        </p:nvSpPr>
        <p:spPr>
          <a:xfrm>
            <a:off x="0" y="6542394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D94E7B-1CCA-4036-BE51-8D7F2E09C6BF}"/>
              </a:ext>
            </a:extLst>
          </p:cNvPr>
          <p:cNvSpPr/>
          <p:nvPr/>
        </p:nvSpPr>
        <p:spPr>
          <a:xfrm>
            <a:off x="0" y="654687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125D4C-A030-4B99-83D1-CB4B6B784CA8}"/>
              </a:ext>
            </a:extLst>
          </p:cNvPr>
          <p:cNvSpPr/>
          <p:nvPr/>
        </p:nvSpPr>
        <p:spPr>
          <a:xfrm rot="16200000">
            <a:off x="-3270260" y="3390668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FD32DD-1CB0-4597-8BDA-EA0C983209BE}"/>
              </a:ext>
            </a:extLst>
          </p:cNvPr>
          <p:cNvSpPr/>
          <p:nvPr/>
        </p:nvSpPr>
        <p:spPr>
          <a:xfrm rot="16200000">
            <a:off x="8736806" y="3353391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82ACD18-F401-47A2-BFF2-D6A6B9BF3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692" y="349321"/>
            <a:ext cx="771374" cy="6268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B1D10C2-A382-493E-A56B-3CBD87A0F113}"/>
              </a:ext>
            </a:extLst>
          </p:cNvPr>
          <p:cNvSpPr txBox="1"/>
          <p:nvPr/>
        </p:nvSpPr>
        <p:spPr>
          <a:xfrm>
            <a:off x="297949" y="434409"/>
            <a:ext cx="10544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5-2.3 </a:t>
            </a:r>
            <a:r>
              <a:rPr lang="ko-KR" altLang="en-US" sz="2400" b="1" dirty="0"/>
              <a:t>부정리뷰 토픽</a:t>
            </a:r>
            <a:r>
              <a:rPr lang="en-US" altLang="ko-KR" sz="2400" b="1" dirty="0"/>
              <a:t>_3 (</a:t>
            </a:r>
            <a:r>
              <a:rPr lang="ko-KR" altLang="en-US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추천을 받고 </a:t>
            </a:r>
            <a:r>
              <a:rPr lang="ko-KR" altLang="en-US" sz="2000" b="1" dirty="0"/>
              <a:t>사랑니 발치 및 치료를 위해 방문한 경우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9C0D91-6754-4B1C-9C7D-7A531D60BB8D}"/>
              </a:ext>
            </a:extLst>
          </p:cNvPr>
          <p:cNvSpPr txBox="1"/>
          <p:nvPr/>
        </p:nvSpPr>
        <p:spPr>
          <a:xfrm>
            <a:off x="6123469" y="1281488"/>
            <a:ext cx="573262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Top-30 Most Salient Terms</a:t>
            </a:r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사랑니</a:t>
            </a:r>
            <a:r>
              <a:rPr lang="en-US" altLang="ko-KR" sz="1400" dirty="0"/>
              <a:t>, </a:t>
            </a:r>
            <a:r>
              <a:rPr lang="ko-KR" altLang="en-US" sz="1400" dirty="0"/>
              <a:t>발치</a:t>
            </a:r>
            <a:r>
              <a:rPr lang="en-US" altLang="ko-KR" sz="1400" dirty="0"/>
              <a:t>, </a:t>
            </a:r>
            <a:r>
              <a:rPr lang="ko-KR" altLang="en-US" sz="1400" dirty="0"/>
              <a:t>마취</a:t>
            </a:r>
            <a:r>
              <a:rPr lang="en-US" altLang="ko-KR" sz="1400" dirty="0"/>
              <a:t>, </a:t>
            </a:r>
            <a:r>
              <a:rPr lang="ko-KR" altLang="en-US" sz="1400" dirty="0"/>
              <a:t>병원</a:t>
            </a:r>
            <a:r>
              <a:rPr lang="en-US" altLang="ko-KR" sz="1400" dirty="0"/>
              <a:t>, </a:t>
            </a:r>
            <a:r>
              <a:rPr lang="ko-KR" altLang="en-US" sz="1400" dirty="0"/>
              <a:t>치료</a:t>
            </a:r>
            <a:r>
              <a:rPr lang="en-US" altLang="ko-KR" sz="1400" dirty="0"/>
              <a:t>, </a:t>
            </a:r>
            <a:r>
              <a:rPr lang="ko-KR" altLang="en-US" sz="1400" dirty="0"/>
              <a:t>의사</a:t>
            </a:r>
            <a:r>
              <a:rPr lang="en-US" altLang="ko-KR" sz="1400" dirty="0"/>
              <a:t>, </a:t>
            </a:r>
            <a:r>
              <a:rPr lang="ko-KR" altLang="en-US" sz="1400" dirty="0"/>
              <a:t>치과</a:t>
            </a:r>
            <a:r>
              <a:rPr lang="en-US" altLang="ko-KR" sz="1400" dirty="0"/>
              <a:t>, </a:t>
            </a:r>
            <a:r>
              <a:rPr lang="ko-KR" altLang="en-US" sz="1400" dirty="0"/>
              <a:t>환자</a:t>
            </a:r>
            <a:r>
              <a:rPr lang="en-US" altLang="ko-KR" sz="1400" dirty="0"/>
              <a:t>, </a:t>
            </a:r>
            <a:r>
              <a:rPr lang="ko-KR" altLang="en-US" sz="1400" dirty="0"/>
              <a:t>통증</a:t>
            </a:r>
            <a:r>
              <a:rPr lang="en-US" altLang="ko-KR" sz="1400" dirty="0"/>
              <a:t>, </a:t>
            </a:r>
            <a:r>
              <a:rPr lang="ko-KR" altLang="en-US" sz="1400" dirty="0"/>
              <a:t>진료</a:t>
            </a:r>
            <a:r>
              <a:rPr lang="en-US" altLang="ko-KR" sz="1400" dirty="0"/>
              <a:t>, </a:t>
            </a:r>
            <a:r>
              <a:rPr lang="ko-KR" altLang="en-US" sz="1400" dirty="0"/>
              <a:t>설명</a:t>
            </a:r>
            <a:r>
              <a:rPr lang="en-US" altLang="ko-KR" sz="1400" dirty="0"/>
              <a:t>, </a:t>
            </a:r>
            <a:r>
              <a:rPr lang="ko-KR" altLang="en-US" sz="1400" dirty="0"/>
              <a:t>선생님</a:t>
            </a:r>
            <a:r>
              <a:rPr lang="en-US" altLang="ko-KR" sz="1400" dirty="0"/>
              <a:t>, </a:t>
            </a:r>
            <a:r>
              <a:rPr lang="ko-KR" altLang="en-US" sz="1400" dirty="0"/>
              <a:t>신경치료</a:t>
            </a:r>
            <a:r>
              <a:rPr lang="en-US" altLang="ko-KR" sz="1400" dirty="0"/>
              <a:t>, </a:t>
            </a:r>
            <a:r>
              <a:rPr lang="ko-KR" altLang="en-US" sz="1400" dirty="0"/>
              <a:t>잇몸</a:t>
            </a:r>
            <a:r>
              <a:rPr lang="en-US" altLang="ko-KR" sz="1400" dirty="0"/>
              <a:t>, </a:t>
            </a:r>
            <a:r>
              <a:rPr lang="ko-KR" altLang="en-US" sz="1400" dirty="0"/>
              <a:t>염증</a:t>
            </a:r>
            <a:r>
              <a:rPr lang="en-US" altLang="ko-KR" sz="1400" dirty="0"/>
              <a:t>, </a:t>
            </a:r>
            <a:r>
              <a:rPr lang="ko-KR" altLang="en-US" sz="1400" dirty="0"/>
              <a:t>턱관절</a:t>
            </a:r>
            <a:r>
              <a:rPr lang="en-US" altLang="ko-KR" sz="1400" dirty="0"/>
              <a:t>, </a:t>
            </a:r>
            <a:r>
              <a:rPr lang="ko-KR" altLang="en-US" sz="1400" dirty="0"/>
              <a:t>임플란트</a:t>
            </a:r>
            <a:r>
              <a:rPr lang="en-US" altLang="ko-KR" sz="1400" dirty="0"/>
              <a:t>, </a:t>
            </a:r>
            <a:r>
              <a:rPr lang="ko-KR" altLang="en-US" sz="1400" dirty="0"/>
              <a:t>처치</a:t>
            </a:r>
            <a:r>
              <a:rPr lang="en-US" altLang="ko-KR" sz="1400" dirty="0"/>
              <a:t>, </a:t>
            </a:r>
            <a:r>
              <a:rPr lang="ko-KR" altLang="en-US" sz="1400" dirty="0"/>
              <a:t>방문</a:t>
            </a:r>
            <a:r>
              <a:rPr lang="en-US" altLang="ko-KR" sz="1400" dirty="0"/>
              <a:t>, </a:t>
            </a:r>
            <a:r>
              <a:rPr lang="ko-KR" altLang="en-US" sz="1400" dirty="0"/>
              <a:t>원장</a:t>
            </a:r>
            <a:r>
              <a:rPr lang="en-US" altLang="ko-KR" sz="1400" dirty="0"/>
              <a:t>, </a:t>
            </a:r>
            <a:r>
              <a:rPr lang="ko-KR" altLang="en-US" sz="1400" dirty="0"/>
              <a:t>정말</a:t>
            </a:r>
            <a:r>
              <a:rPr lang="en-US" altLang="ko-KR" sz="1400" dirty="0"/>
              <a:t>, </a:t>
            </a:r>
            <a:r>
              <a:rPr lang="ko-KR" altLang="en-US" sz="1400" dirty="0"/>
              <a:t>매복</a:t>
            </a:r>
            <a:r>
              <a:rPr lang="en-US" altLang="ko-KR" sz="1400" dirty="0"/>
              <a:t>, </a:t>
            </a:r>
            <a:r>
              <a:rPr lang="ko-KR" altLang="en-US" sz="1400" dirty="0"/>
              <a:t>당황</a:t>
            </a:r>
            <a:r>
              <a:rPr lang="en-US" altLang="ko-KR" sz="1400" dirty="0"/>
              <a:t>, </a:t>
            </a:r>
            <a:r>
              <a:rPr lang="ko-KR" altLang="en-US" sz="1400" dirty="0"/>
              <a:t>이유</a:t>
            </a:r>
            <a:r>
              <a:rPr lang="en-US" altLang="ko-KR" sz="1400" dirty="0"/>
              <a:t>, </a:t>
            </a:r>
            <a:r>
              <a:rPr lang="ko-KR" altLang="en-US" sz="1400" dirty="0"/>
              <a:t>간호사</a:t>
            </a:r>
            <a:r>
              <a:rPr lang="en-US" altLang="ko-KR" sz="1400" dirty="0"/>
              <a:t>, </a:t>
            </a:r>
            <a:r>
              <a:rPr lang="ko-KR" altLang="en-US" sz="1400" dirty="0"/>
              <a:t>추천</a:t>
            </a:r>
            <a:r>
              <a:rPr lang="en-US" altLang="ko-KR" sz="1400" dirty="0"/>
              <a:t>, </a:t>
            </a:r>
            <a:r>
              <a:rPr lang="ko-KR" altLang="en-US" sz="1400" dirty="0"/>
              <a:t>예약</a:t>
            </a:r>
            <a:r>
              <a:rPr lang="en-US" altLang="ko-KR" sz="1400" dirty="0"/>
              <a:t>, </a:t>
            </a:r>
            <a:r>
              <a:rPr lang="ko-KR" altLang="en-US" sz="1400" dirty="0"/>
              <a:t>처방</a:t>
            </a:r>
            <a:r>
              <a:rPr lang="en-US" altLang="ko-KR" sz="1400" dirty="0"/>
              <a:t>, </a:t>
            </a:r>
            <a:r>
              <a:rPr lang="ko-KR" altLang="en-US" sz="1400" dirty="0"/>
              <a:t>처음</a:t>
            </a:r>
            <a:r>
              <a:rPr lang="en-US" altLang="ko-KR" sz="1400" dirty="0"/>
              <a:t>,</a:t>
            </a:r>
            <a:r>
              <a:rPr lang="ko-KR" altLang="en-US" sz="1400" dirty="0"/>
              <a:t> 증상</a:t>
            </a:r>
            <a:endParaRPr lang="en-US" altLang="ko-KR" sz="1400" dirty="0"/>
          </a:p>
          <a:p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b="1" dirty="0">
                <a:solidFill>
                  <a:srgbClr val="FF0000"/>
                </a:solidFill>
              </a:rPr>
              <a:t>시술</a:t>
            </a:r>
            <a:r>
              <a:rPr lang="en-US" altLang="ko-KR" sz="1400" b="1" dirty="0">
                <a:solidFill>
                  <a:srgbClr val="FF0000"/>
                </a:solidFill>
              </a:rPr>
              <a:t>/</a:t>
            </a:r>
            <a:r>
              <a:rPr lang="ko-KR" altLang="en-US" sz="1400" b="1" dirty="0">
                <a:solidFill>
                  <a:srgbClr val="FF0000"/>
                </a:solidFill>
              </a:rPr>
              <a:t>치료 불만족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사랑니 발치 및 신경치료 시 통증 </a:t>
            </a:r>
            <a:r>
              <a:rPr lang="en-US" altLang="ko-KR" sz="1400" dirty="0"/>
              <a:t>(</a:t>
            </a:r>
            <a:r>
              <a:rPr lang="ko-KR" altLang="en-US" sz="1400" dirty="0"/>
              <a:t>마취부족</a:t>
            </a:r>
            <a:r>
              <a:rPr lang="en-US" altLang="ko-KR" sz="1400" dirty="0"/>
              <a:t>)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사랑니 발치 후 염증</a:t>
            </a:r>
            <a:r>
              <a:rPr lang="en-US" altLang="ko-KR" sz="1400" dirty="0"/>
              <a:t>, </a:t>
            </a:r>
            <a:r>
              <a:rPr lang="ko-KR" altLang="en-US" sz="1400" dirty="0"/>
              <a:t>통증 및 붓기지속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신경치료 실패 후 발치</a:t>
            </a:r>
            <a:r>
              <a:rPr lang="en-US" altLang="ko-KR" sz="1400" dirty="0"/>
              <a:t>, </a:t>
            </a:r>
            <a:r>
              <a:rPr lang="ko-KR" altLang="en-US" sz="1400" dirty="0"/>
              <a:t>크라운 치료 후 염증 등 부작용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 b="1" dirty="0">
                <a:solidFill>
                  <a:srgbClr val="FF0000"/>
                </a:solidFill>
              </a:rPr>
              <a:t>설명부족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의사의 전문적인 설명 부족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b="1" dirty="0">
                <a:solidFill>
                  <a:srgbClr val="FF0000"/>
                </a:solidFill>
              </a:rPr>
              <a:t>과잉진료 및 치료권유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환자가 예상한 치료 외의 치료 권유</a:t>
            </a:r>
            <a:r>
              <a:rPr lang="en-US" altLang="ko-KR" sz="1400" dirty="0"/>
              <a:t>(</a:t>
            </a:r>
            <a:r>
              <a:rPr lang="ko-KR" altLang="en-US" sz="1400" dirty="0"/>
              <a:t>과잉진료</a:t>
            </a:r>
            <a:r>
              <a:rPr lang="en-US" altLang="ko-KR" sz="1400" dirty="0"/>
              <a:t>)</a:t>
            </a:r>
            <a:br>
              <a:rPr lang="en-US" altLang="ko-KR" sz="1400" dirty="0"/>
            </a:br>
            <a:r>
              <a:rPr lang="en-US" altLang="ko-KR" sz="1400" dirty="0"/>
              <a:t>  </a:t>
            </a:r>
            <a:r>
              <a:rPr lang="ko-KR" altLang="en-US" sz="1400" dirty="0"/>
              <a:t>예</a:t>
            </a:r>
            <a:r>
              <a:rPr lang="en-US" altLang="ko-KR" sz="1400" dirty="0"/>
              <a:t>) </a:t>
            </a:r>
            <a:r>
              <a:rPr lang="ko-KR" altLang="en-US" sz="1400" dirty="0"/>
              <a:t>사랑니 발치로 방문</a:t>
            </a:r>
            <a:r>
              <a:rPr lang="en-US" altLang="ko-KR" sz="1400" dirty="0"/>
              <a:t>, </a:t>
            </a:r>
            <a:r>
              <a:rPr lang="ko-KR" altLang="en-US" sz="1400" dirty="0"/>
              <a:t>충치치료 및 </a:t>
            </a:r>
            <a:r>
              <a:rPr lang="ko-KR" altLang="en-US" sz="1400" dirty="0" err="1"/>
              <a:t>턱관절치료</a:t>
            </a:r>
            <a:r>
              <a:rPr lang="ko-KR" altLang="en-US" sz="1400" dirty="0"/>
              <a:t> 권유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b="1" dirty="0">
                <a:solidFill>
                  <a:srgbClr val="FF0000"/>
                </a:solidFill>
              </a:rPr>
              <a:t>물리적환경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예약 후 방문해도 긴 대기시간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예약 누락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r>
              <a:rPr lang="ko-KR" altLang="en-US" sz="1400" dirty="0"/>
              <a:t>추천을 받고 사랑니 발치를 위해 방문</a:t>
            </a:r>
            <a:r>
              <a:rPr lang="en-US" altLang="ko-KR" sz="1400" dirty="0"/>
              <a:t>,</a:t>
            </a:r>
            <a:r>
              <a:rPr lang="ko-KR" altLang="en-US" sz="1400" dirty="0"/>
              <a:t> 추천과는 달리 통증 및 부작용이 지속되며 의사의 설명이 부족하거나 사랑니 발치 외의 다른 치료를 권유함</a:t>
            </a:r>
            <a:r>
              <a:rPr lang="en-US" altLang="ko-KR" sz="1400" dirty="0"/>
              <a:t>.</a:t>
            </a:r>
            <a:r>
              <a:rPr lang="ko-KR" altLang="en-US" sz="1400" dirty="0"/>
              <a:t> 뿐만 아니라 예약 후 방문해도 긴 대기시간은 만족도 저하에 영향을 미침</a:t>
            </a:r>
            <a:endParaRPr lang="en-US" altLang="ko-KR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B0547B-0DCC-4119-A29B-D222E218C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2" y="976172"/>
            <a:ext cx="5931047" cy="544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1632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318BD5-A206-4158-AAA6-E746B9E8E602}"/>
              </a:ext>
            </a:extLst>
          </p:cNvPr>
          <p:cNvSpPr/>
          <p:nvPr/>
        </p:nvSpPr>
        <p:spPr>
          <a:xfrm>
            <a:off x="0" y="0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C480E0-5624-42FA-B6C8-FC6B714D73CE}"/>
              </a:ext>
            </a:extLst>
          </p:cNvPr>
          <p:cNvSpPr/>
          <p:nvPr/>
        </p:nvSpPr>
        <p:spPr>
          <a:xfrm>
            <a:off x="0" y="20549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A6D923-4578-43EC-A603-E94B322F7084}"/>
              </a:ext>
            </a:extLst>
          </p:cNvPr>
          <p:cNvSpPr/>
          <p:nvPr/>
        </p:nvSpPr>
        <p:spPr>
          <a:xfrm>
            <a:off x="0" y="6542394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D94E7B-1CCA-4036-BE51-8D7F2E09C6BF}"/>
              </a:ext>
            </a:extLst>
          </p:cNvPr>
          <p:cNvSpPr/>
          <p:nvPr/>
        </p:nvSpPr>
        <p:spPr>
          <a:xfrm>
            <a:off x="0" y="654687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125D4C-A030-4B99-83D1-CB4B6B784CA8}"/>
              </a:ext>
            </a:extLst>
          </p:cNvPr>
          <p:cNvSpPr/>
          <p:nvPr/>
        </p:nvSpPr>
        <p:spPr>
          <a:xfrm rot="16200000">
            <a:off x="-3270260" y="3390668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FD32DD-1CB0-4597-8BDA-EA0C983209BE}"/>
              </a:ext>
            </a:extLst>
          </p:cNvPr>
          <p:cNvSpPr/>
          <p:nvPr/>
        </p:nvSpPr>
        <p:spPr>
          <a:xfrm rot="16200000">
            <a:off x="8736806" y="3353391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82ACD18-F401-47A2-BFF2-D6A6B9BF3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692" y="349321"/>
            <a:ext cx="771374" cy="6268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B1D10C2-A382-493E-A56B-3CBD87A0F113}"/>
              </a:ext>
            </a:extLst>
          </p:cNvPr>
          <p:cNvSpPr txBox="1"/>
          <p:nvPr/>
        </p:nvSpPr>
        <p:spPr>
          <a:xfrm>
            <a:off x="297949" y="434409"/>
            <a:ext cx="10544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5-3.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부정리뷰</a:t>
            </a:r>
            <a:r>
              <a:rPr lang="ko-KR" altLang="en-US" sz="2400" b="1" dirty="0"/>
              <a:t> 수도권</a:t>
            </a:r>
            <a:endParaRPr lang="en-US" altLang="ko-KR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8AFCBE-B5E3-7140-A9FF-AD9885512113}"/>
              </a:ext>
            </a:extLst>
          </p:cNvPr>
          <p:cNvSpPr txBox="1"/>
          <p:nvPr/>
        </p:nvSpPr>
        <p:spPr>
          <a:xfrm>
            <a:off x="432045" y="1559543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서</a:t>
            </a:r>
            <a:endParaRPr kumimoji="1" lang="en-US" altLang="ko-Kore-KR" b="1" dirty="0"/>
          </a:p>
          <a:p>
            <a:r>
              <a:rPr kumimoji="1" lang="ko-Kore-KR" altLang="en-US" b="1" dirty="0"/>
              <a:t>울</a:t>
            </a:r>
            <a:endParaRPr kumimoji="1" lang="en-US" altLang="ko-Kore-KR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805C72-09B3-B045-BDA8-4C8DECD83422}"/>
              </a:ext>
            </a:extLst>
          </p:cNvPr>
          <p:cNvSpPr txBox="1"/>
          <p:nvPr/>
        </p:nvSpPr>
        <p:spPr>
          <a:xfrm>
            <a:off x="432045" y="4977267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경</a:t>
            </a:r>
            <a:endParaRPr kumimoji="1" lang="en-US" altLang="ko-KR" b="1" dirty="0"/>
          </a:p>
          <a:p>
            <a:r>
              <a:rPr kumimoji="1" lang="ko-KR" altLang="en-US" b="1" dirty="0"/>
              <a:t>기</a:t>
            </a:r>
            <a:endParaRPr kumimoji="1" lang="en-US" altLang="ko-Kore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B78B64-F60C-EB44-A9B9-8E8CF4DA03BA}"/>
              </a:ext>
            </a:extLst>
          </p:cNvPr>
          <p:cNvSpPr txBox="1"/>
          <p:nvPr/>
        </p:nvSpPr>
        <p:spPr>
          <a:xfrm>
            <a:off x="4250463" y="1154911"/>
            <a:ext cx="6376048" cy="231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핵심키워드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b="1" dirty="0"/>
              <a:t>리뷰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과잉진료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설명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가격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예약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혼잣말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</a:t>
            </a:r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ko-KR" altLang="en-US" sz="1400" dirty="0"/>
              <a:t>리뷰를 보고 방문했지만 의사의 독단적 진료에 실망</a:t>
            </a:r>
            <a:br>
              <a:rPr lang="en-US" altLang="ko-KR" sz="1400" dirty="0"/>
            </a:br>
            <a:r>
              <a:rPr lang="en-US" altLang="ko-KR" sz="1400" dirty="0"/>
              <a:t>    </a:t>
            </a:r>
            <a:r>
              <a:rPr lang="en-US" altLang="ko-KR" sz="1400" dirty="0">
                <a:sym typeface="Wingdings" pitchFamily="2" charset="2"/>
              </a:rPr>
              <a:t></a:t>
            </a:r>
            <a:r>
              <a:rPr lang="ko-KR" altLang="en-US" sz="1400" dirty="0">
                <a:sym typeface="Wingdings" pitchFamily="2" charset="2"/>
              </a:rPr>
              <a:t> 치료효과는 있어도 </a:t>
            </a:r>
            <a:r>
              <a:rPr lang="ko-KR" altLang="en-US" sz="1400" b="1" dirty="0">
                <a:solidFill>
                  <a:srgbClr val="FF0000"/>
                </a:solidFill>
                <a:sym typeface="Wingdings" pitchFamily="2" charset="2"/>
              </a:rPr>
              <a:t>의사의 일방적인 소통은 만족도 저하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FF0000"/>
                </a:solidFill>
              </a:rPr>
              <a:t>과잉진료 의심</a:t>
            </a:r>
            <a:br>
              <a:rPr lang="en-US" altLang="ko-KR" sz="1400" dirty="0"/>
            </a:br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ym typeface="Wingdings" panose="05000000000000000000" pitchFamily="2" charset="2"/>
              </a:rPr>
              <a:t>설명이 부족하기 때문에 과잉진료라는 오해를 살 수 있음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FF0000"/>
                </a:solidFill>
              </a:rPr>
              <a:t>가격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비용</a:t>
            </a:r>
            <a:br>
              <a:rPr lang="en-US" altLang="ko-KR" sz="1400" dirty="0"/>
            </a:br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ym typeface="Wingdings" panose="05000000000000000000" pitchFamily="2" charset="2"/>
              </a:rPr>
              <a:t>치료에 대한 설명이 부족하고 가격설명 계속됨</a:t>
            </a:r>
            <a:r>
              <a:rPr lang="en-US" altLang="ko-KR" sz="1400" dirty="0">
                <a:sym typeface="Wingdings" panose="05000000000000000000" pitchFamily="2" charset="2"/>
              </a:rPr>
              <a:t> </a:t>
            </a:r>
            <a:endParaRPr lang="en-US" altLang="ko-KR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C9D610-9ABA-EC44-A682-0A49EA71450C}"/>
              </a:ext>
            </a:extLst>
          </p:cNvPr>
          <p:cNvSpPr txBox="1"/>
          <p:nvPr/>
        </p:nvSpPr>
        <p:spPr>
          <a:xfrm>
            <a:off x="4250463" y="4143256"/>
            <a:ext cx="6810463" cy="1668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핵심키워드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b="1" dirty="0"/>
              <a:t>처음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방문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예약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무조건 치료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과잉진료</a:t>
            </a:r>
            <a:br>
              <a:rPr lang="en-US" altLang="ko-KR" sz="1400" dirty="0"/>
            </a:br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ym typeface="Wingdings" panose="05000000000000000000" pitchFamily="2" charset="2"/>
              </a:rPr>
              <a:t>예약을 통해 처음 방문했지만 무조건적인 치료 권유</a:t>
            </a:r>
            <a:r>
              <a:rPr lang="en-US" altLang="ko-KR" sz="1400" dirty="0">
                <a:sym typeface="Wingdings" panose="05000000000000000000" pitchFamily="2" charset="2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FF0000"/>
                </a:solidFill>
                <a:sym typeface="Wingdings" pitchFamily="2" charset="2"/>
              </a:rPr>
              <a:t>과잉진료 의심</a:t>
            </a:r>
            <a:br>
              <a:rPr lang="en-US" altLang="ko-KR" sz="1400" dirty="0">
                <a:sym typeface="Wingdings" pitchFamily="2" charset="2"/>
              </a:rPr>
            </a:br>
            <a:r>
              <a:rPr lang="en-US" altLang="ko-KR" sz="1400" dirty="0">
                <a:sym typeface="Wingdings" pitchFamily="2" charset="2"/>
              </a:rPr>
              <a:t> </a:t>
            </a:r>
            <a:r>
              <a:rPr lang="ko-KR" altLang="en-US" sz="1400" dirty="0">
                <a:sym typeface="Wingdings" pitchFamily="2" charset="2"/>
              </a:rPr>
              <a:t>의사의 강압적인 치료권유 태도가 과잉진료라는 오해를 사게 함</a:t>
            </a:r>
            <a:endParaRPr lang="en-US" altLang="ko-KR" sz="1400" b="1" dirty="0">
              <a:solidFill>
                <a:srgbClr val="FF0000"/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E79F9A2-9FBD-41FC-B89C-243DC22FDE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75" y="1047995"/>
            <a:ext cx="3289931" cy="2484143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3427F782-EBB4-42B7-A43C-DE13ED7AA996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40" y="3831174"/>
            <a:ext cx="324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0057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0EAF918-3987-422E-8C75-8BD3B7C05E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500" b="95556" l="4515" r="55756">
                        <a14:foregroundMark x1="18736" y1="36389" x2="27991" y2="48333"/>
                        <a14:foregroundMark x1="27991" y1="48333" x2="32280" y2="50833"/>
                        <a14:foregroundMark x1="17833" y1="33889" x2="35214" y2="46944"/>
                        <a14:foregroundMark x1="35214" y1="46944" x2="27765" y2="55278"/>
                        <a14:foregroundMark x1="27765" y1="55278" x2="28217" y2="47778"/>
                        <a14:foregroundMark x1="25056" y1="40556" x2="30474" y2="60556"/>
                        <a14:foregroundMark x1="24605" y1="58333" x2="25056" y2="53333"/>
                        <a14:foregroundMark x1="32731" y1="45556" x2="31828" y2="46667"/>
                        <a14:foregroundMark x1="44244" y1="43333" x2="45824" y2="65556"/>
                        <a14:foregroundMark x1="35440" y1="33333" x2="29797" y2="34722"/>
                        <a14:foregroundMark x1="29797" y1="34722" x2="42664" y2="34167"/>
                        <a14:foregroundMark x1="39278" y1="30278" x2="30474" y2="41111"/>
                        <a14:foregroundMark x1="30700" y1="16667" x2="34989" y2="15000"/>
                        <a14:foregroundMark x1="43567" y1="17222" x2="44018" y2="17500"/>
                        <a14:foregroundMark x1="41535" y1="16389" x2="47404" y2="16944"/>
                        <a14:foregroundMark x1="40632" y1="17222" x2="41761" y2="18611"/>
                        <a14:foregroundMark x1="41084" y1="16667" x2="42438" y2="15833"/>
                        <a14:foregroundMark x1="48984" y1="29722" x2="47178" y2="34444"/>
                        <a14:foregroundMark x1="48081" y1="43611" x2="46953" y2="71389"/>
                        <a14:foregroundMark x1="45824" y1="36389" x2="42889" y2="61944"/>
                        <a14:foregroundMark x1="42889" y1="61944" x2="44921" y2="68333"/>
                        <a14:foregroundMark x1="42438" y1="42500" x2="41761" y2="64722"/>
                        <a14:foregroundMark x1="41761" y1="64722" x2="41986" y2="65833"/>
                        <a14:foregroundMark x1="24153" y1="50000" x2="30926" y2="30278"/>
                        <a14:foregroundMark x1="30926" y1="30278" x2="35666" y2="31111"/>
                        <a14:foregroundMark x1="48081" y1="61111" x2="48758" y2="76389"/>
                        <a14:foregroundMark x1="48533" y1="39444" x2="48984" y2="68889"/>
                        <a14:foregroundMark x1="48984" y1="43056" x2="51242" y2="76389"/>
                        <a14:foregroundMark x1="51242" y1="76389" x2="47404" y2="75000"/>
                        <a14:foregroundMark x1="22348" y1="68333" x2="32054" y2="84167"/>
                        <a14:foregroundMark x1="32054" y1="84167" x2="40181" y2="89722"/>
                        <a14:foregroundMark x1="40181" y1="89722" x2="50564" y2="91944"/>
                        <a14:foregroundMark x1="20542" y1="70556" x2="30700" y2="86389"/>
                        <a14:foregroundMark x1="30700" y1="86389" x2="43341" y2="93611"/>
                        <a14:foregroundMark x1="43341" y1="93611" x2="47856" y2="93889"/>
                        <a14:foregroundMark x1="34086" y1="12500" x2="36343" y2="13056"/>
                        <a14:foregroundMark x1="43567" y1="15556" x2="48758" y2="17500"/>
                        <a14:foregroundMark x1="47856" y1="16389" x2="48758" y2="18056"/>
                        <a14:foregroundMark x1="23025" y1="67222" x2="20090" y2="68889"/>
                        <a14:foregroundMark x1="24605" y1="80556" x2="28894" y2="85833"/>
                        <a14:foregroundMark x1="28894" y1="85833" x2="47404" y2="95556"/>
                        <a14:foregroundMark x1="47404" y1="95556" x2="47404" y2="95556"/>
                        <a14:foregroundMark x1="20993" y1="73889" x2="25056" y2="78333"/>
                        <a14:foregroundMark x1="48081" y1="95556" x2="48533" y2="94722"/>
                        <a14:foregroundMark x1="48081" y1="92500" x2="48984" y2="93889"/>
                        <a14:foregroundMark x1="46727" y1="17500" x2="55756" y2="17778"/>
                      </a14:backgroundRemoval>
                    </a14:imgEffect>
                  </a14:imgLayer>
                </a14:imgProps>
              </a:ext>
            </a:extLst>
          </a:blip>
          <a:srcRect t="8770" r="50561" b="3764"/>
          <a:stretch/>
        </p:blipFill>
        <p:spPr>
          <a:xfrm>
            <a:off x="7941924" y="315606"/>
            <a:ext cx="4250076" cy="619307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318BD5-A206-4158-AAA6-E746B9E8E602}"/>
              </a:ext>
            </a:extLst>
          </p:cNvPr>
          <p:cNvSpPr/>
          <p:nvPr/>
        </p:nvSpPr>
        <p:spPr>
          <a:xfrm>
            <a:off x="0" y="0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C480E0-5624-42FA-B6C8-FC6B714D73CE}"/>
              </a:ext>
            </a:extLst>
          </p:cNvPr>
          <p:cNvSpPr/>
          <p:nvPr/>
        </p:nvSpPr>
        <p:spPr>
          <a:xfrm>
            <a:off x="0" y="20549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A6D923-4578-43EC-A603-E94B322F7084}"/>
              </a:ext>
            </a:extLst>
          </p:cNvPr>
          <p:cNvSpPr/>
          <p:nvPr/>
        </p:nvSpPr>
        <p:spPr>
          <a:xfrm>
            <a:off x="0" y="6542394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D94E7B-1CCA-4036-BE51-8D7F2E09C6BF}"/>
              </a:ext>
            </a:extLst>
          </p:cNvPr>
          <p:cNvSpPr/>
          <p:nvPr/>
        </p:nvSpPr>
        <p:spPr>
          <a:xfrm>
            <a:off x="0" y="654687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541F4AF-4A09-43DB-BA5D-8C6794606C27}"/>
              </a:ext>
            </a:extLst>
          </p:cNvPr>
          <p:cNvSpPr/>
          <p:nvPr/>
        </p:nvSpPr>
        <p:spPr>
          <a:xfrm rot="16200000">
            <a:off x="-3270260" y="3390668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0496B0-2104-4AF4-8AD6-45F8F146EE04}"/>
              </a:ext>
            </a:extLst>
          </p:cNvPr>
          <p:cNvSpPr/>
          <p:nvPr/>
        </p:nvSpPr>
        <p:spPr>
          <a:xfrm rot="16200000">
            <a:off x="8736806" y="3353391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399613F-EDDF-48B0-8B15-442E338990EC}"/>
              </a:ext>
            </a:extLst>
          </p:cNvPr>
          <p:cNvCxnSpPr/>
          <p:nvPr/>
        </p:nvCxnSpPr>
        <p:spPr>
          <a:xfrm>
            <a:off x="626722" y="3688423"/>
            <a:ext cx="7541232" cy="0"/>
          </a:xfrm>
          <a:prstGeom prst="line">
            <a:avLst/>
          </a:prstGeom>
          <a:ln w="28575">
            <a:solidFill>
              <a:srgbClr val="C0A3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7019709-9F8C-451D-8A65-B9B005400EB4}"/>
              </a:ext>
            </a:extLst>
          </p:cNvPr>
          <p:cNvSpPr txBox="1"/>
          <p:nvPr/>
        </p:nvSpPr>
        <p:spPr>
          <a:xfrm>
            <a:off x="523981" y="2882006"/>
            <a:ext cx="7541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2060"/>
                </a:solidFill>
              </a:rPr>
              <a:t>6.</a:t>
            </a:r>
            <a:r>
              <a:rPr lang="ko-KR" altLang="en-US" sz="4000" b="1" dirty="0">
                <a:solidFill>
                  <a:srgbClr val="002060"/>
                </a:solidFill>
              </a:rPr>
              <a:t> 결론</a:t>
            </a:r>
            <a:endParaRPr lang="en-US" altLang="ko-KR" sz="4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1900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318BD5-A206-4158-AAA6-E746B9E8E602}"/>
              </a:ext>
            </a:extLst>
          </p:cNvPr>
          <p:cNvSpPr/>
          <p:nvPr/>
        </p:nvSpPr>
        <p:spPr>
          <a:xfrm>
            <a:off x="0" y="0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C480E0-5624-42FA-B6C8-FC6B714D73CE}"/>
              </a:ext>
            </a:extLst>
          </p:cNvPr>
          <p:cNvSpPr/>
          <p:nvPr/>
        </p:nvSpPr>
        <p:spPr>
          <a:xfrm>
            <a:off x="0" y="20549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A6D923-4578-43EC-A603-E94B322F7084}"/>
              </a:ext>
            </a:extLst>
          </p:cNvPr>
          <p:cNvSpPr/>
          <p:nvPr/>
        </p:nvSpPr>
        <p:spPr>
          <a:xfrm>
            <a:off x="0" y="6542394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D94E7B-1CCA-4036-BE51-8D7F2E09C6BF}"/>
              </a:ext>
            </a:extLst>
          </p:cNvPr>
          <p:cNvSpPr/>
          <p:nvPr/>
        </p:nvSpPr>
        <p:spPr>
          <a:xfrm>
            <a:off x="0" y="654687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125D4C-A030-4B99-83D1-CB4B6B784CA8}"/>
              </a:ext>
            </a:extLst>
          </p:cNvPr>
          <p:cNvSpPr/>
          <p:nvPr/>
        </p:nvSpPr>
        <p:spPr>
          <a:xfrm rot="16200000">
            <a:off x="-3270260" y="3390668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FD32DD-1CB0-4597-8BDA-EA0C983209BE}"/>
              </a:ext>
            </a:extLst>
          </p:cNvPr>
          <p:cNvSpPr/>
          <p:nvPr/>
        </p:nvSpPr>
        <p:spPr>
          <a:xfrm rot="16200000">
            <a:off x="8736806" y="3353391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82ACD18-F401-47A2-BFF2-D6A6B9BF3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692" y="349321"/>
            <a:ext cx="771374" cy="62685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C00046E-CB07-4D6E-8177-895381EE813B}"/>
              </a:ext>
            </a:extLst>
          </p:cNvPr>
          <p:cNvSpPr txBox="1"/>
          <p:nvPr/>
        </p:nvSpPr>
        <p:spPr>
          <a:xfrm>
            <a:off x="297950" y="434409"/>
            <a:ext cx="10937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6-1. </a:t>
            </a:r>
            <a:r>
              <a:rPr lang="ko-KR" altLang="en-US" sz="2400" b="1" dirty="0"/>
              <a:t>외부마케팅을 위한 체크 항목</a:t>
            </a:r>
          </a:p>
        </p:txBody>
      </p:sp>
      <p:sp>
        <p:nvSpPr>
          <p:cNvPr id="20" name="Rectangle 53">
            <a:extLst>
              <a:ext uri="{FF2B5EF4-FFF2-40B4-BE49-F238E27FC236}">
                <a16:creationId xmlns:a16="http://schemas.microsoft.com/office/drawing/2014/main" id="{33B5B1A0-CFA7-4B80-B9D0-454F507E1A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806" y="1302543"/>
            <a:ext cx="6461390" cy="3966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lang="en-US" altLang="ko-KR" b="1" dirty="0">
                <a:solidFill>
                  <a:srgbClr val="33333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1) </a:t>
            </a:r>
            <a:r>
              <a:rPr lang="ko-KR" altLang="en-US" b="1" dirty="0">
                <a:solidFill>
                  <a:srgbClr val="33333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어느 정도의 투자를 할 것인가 </a:t>
            </a:r>
            <a:endParaRPr lang="en-US" altLang="ko-KR" b="1" dirty="0">
              <a:solidFill>
                <a:srgbClr val="33333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400" b="1" dirty="0">
                <a:solidFill>
                  <a:srgbClr val="F79646">
                    <a:lumMod val="50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400" b="1" dirty="0">
                <a:solidFill>
                  <a:srgbClr val="F79646">
                    <a:lumMod val="50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예산을 어느 정도 잡을 것인가 </a:t>
            </a:r>
            <a:r>
              <a:rPr lang="en-US" altLang="ko-KR" sz="1400" b="1" dirty="0">
                <a:solidFill>
                  <a:srgbClr val="F79646">
                    <a:lumMod val="50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400" b="1" dirty="0" err="1">
                <a:solidFill>
                  <a:srgbClr val="F79646">
                    <a:lumMod val="50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월단위</a:t>
            </a:r>
            <a:r>
              <a:rPr lang="en-US" altLang="ko-KR" sz="1400" b="1" dirty="0">
                <a:solidFill>
                  <a:srgbClr val="F79646">
                    <a:lumMod val="50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1400" b="1" dirty="0" err="1">
                <a:solidFill>
                  <a:srgbClr val="F79646">
                    <a:lumMod val="50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주단위</a:t>
            </a:r>
            <a:r>
              <a:rPr lang="en-US" altLang="ko-KR" sz="1400" b="1" dirty="0">
                <a:solidFill>
                  <a:srgbClr val="F79646">
                    <a:lumMod val="50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1400" b="1" dirty="0" err="1">
                <a:solidFill>
                  <a:srgbClr val="F79646">
                    <a:lumMod val="50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일단위의</a:t>
            </a:r>
            <a:r>
              <a:rPr lang="ko-KR" altLang="en-US" sz="1400" b="1" dirty="0">
                <a:solidFill>
                  <a:srgbClr val="F79646">
                    <a:lumMod val="50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예산 설정</a:t>
            </a:r>
            <a:r>
              <a:rPr lang="en-US" altLang="ko-KR" sz="1400" b="1" dirty="0">
                <a:solidFill>
                  <a:srgbClr val="F79646">
                    <a:lumMod val="50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1400" b="1" dirty="0">
                <a:solidFill>
                  <a:srgbClr val="F79646">
                    <a:lumMod val="50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1400" b="1" dirty="0">
              <a:solidFill>
                <a:srgbClr val="F79646">
                  <a:lumMod val="50000"/>
                </a:srgb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400" b="1" dirty="0">
                <a:solidFill>
                  <a:srgbClr val="F79646">
                    <a:lumMod val="50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400" b="1" dirty="0">
                <a:solidFill>
                  <a:srgbClr val="F79646">
                    <a:lumMod val="50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예산을 초과 하더라도 전투적으로 접근할 것인가 이에 맞출 것인가 </a:t>
            </a:r>
            <a:endParaRPr lang="en-US" altLang="ko-KR" sz="1400" b="1" dirty="0">
              <a:solidFill>
                <a:srgbClr val="F79646">
                  <a:lumMod val="50000"/>
                </a:srgb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atinLnBrk="0">
              <a:lnSpc>
                <a:spcPct val="150000"/>
              </a:lnSpc>
            </a:pPr>
            <a:endParaRPr lang="en-US" altLang="ko-KR" b="1" dirty="0">
              <a:solidFill>
                <a:srgbClr val="33333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b="1" dirty="0">
                <a:solidFill>
                  <a:srgbClr val="33333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2) </a:t>
            </a:r>
            <a:r>
              <a:rPr lang="ko-KR" altLang="en-US" b="1" dirty="0">
                <a:solidFill>
                  <a:srgbClr val="33333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어떠한 채널을 운영할 것인가 </a:t>
            </a:r>
            <a:endParaRPr lang="en-US" altLang="ko-KR" b="1" dirty="0">
              <a:solidFill>
                <a:srgbClr val="33333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400" b="1" dirty="0">
                <a:solidFill>
                  <a:srgbClr val="F79646">
                    <a:lumMod val="50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400" b="1" dirty="0">
                <a:solidFill>
                  <a:srgbClr val="F79646">
                    <a:lumMod val="50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질환</a:t>
            </a:r>
            <a:r>
              <a:rPr lang="en-US" altLang="ko-KR" sz="1400" b="1" dirty="0">
                <a:solidFill>
                  <a:srgbClr val="F79646">
                    <a:lumMod val="50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b="1" dirty="0">
                <a:solidFill>
                  <a:srgbClr val="F79646">
                    <a:lumMod val="50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등을 고려하였을 때 어떠한 채널이 반응도가 좋은가 </a:t>
            </a:r>
            <a:endParaRPr lang="en-US" altLang="ko-KR" sz="1400" b="1" dirty="0">
              <a:solidFill>
                <a:srgbClr val="F79646">
                  <a:lumMod val="50000"/>
                </a:srgb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400" b="1" dirty="0">
                <a:solidFill>
                  <a:srgbClr val="F79646">
                    <a:lumMod val="50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(</a:t>
            </a:r>
            <a:r>
              <a:rPr lang="ko-KR" altLang="en-US" sz="1400" b="1" dirty="0">
                <a:solidFill>
                  <a:srgbClr val="F79646">
                    <a:lumMod val="50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</a:t>
            </a:r>
            <a:r>
              <a:rPr lang="en-US" altLang="ko-KR" sz="1400" b="1" dirty="0">
                <a:solidFill>
                  <a:srgbClr val="F79646">
                    <a:lumMod val="50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400" b="1" dirty="0">
                <a:solidFill>
                  <a:srgbClr val="F79646">
                    <a:lumMod val="50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여성질환 </a:t>
            </a:r>
            <a:r>
              <a:rPr lang="en-US" altLang="ko-KR" sz="1400" b="1" dirty="0">
                <a:solidFill>
                  <a:srgbClr val="F79646">
                    <a:lumMod val="50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SNS/ </a:t>
            </a:r>
            <a:r>
              <a:rPr lang="ko-KR" altLang="en-US" sz="1400" b="1" dirty="0" err="1">
                <a:solidFill>
                  <a:srgbClr val="F79646">
                    <a:lumMod val="50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유튜브</a:t>
            </a:r>
            <a:r>
              <a:rPr lang="en-US" altLang="ko-KR" sz="1400" b="1" dirty="0">
                <a:solidFill>
                  <a:srgbClr val="F79646">
                    <a:lumMod val="50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b="1" dirty="0">
                <a:solidFill>
                  <a:srgbClr val="F79646">
                    <a:lumMod val="50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교통사고 </a:t>
            </a:r>
            <a:r>
              <a:rPr lang="en-US" altLang="ko-KR" sz="1400" b="1" dirty="0">
                <a:solidFill>
                  <a:srgbClr val="F79646">
                    <a:lumMod val="50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1400" b="1" dirty="0" err="1">
                <a:solidFill>
                  <a:srgbClr val="F79646">
                    <a:lumMod val="50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블로그</a:t>
            </a:r>
            <a:r>
              <a:rPr lang="en-US" altLang="ko-KR" sz="1400" b="1" dirty="0">
                <a:solidFill>
                  <a:srgbClr val="F79646">
                    <a:lumMod val="50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b="1" dirty="0" err="1">
                <a:solidFill>
                  <a:srgbClr val="F79646">
                    <a:lumMod val="50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플레이스</a:t>
            </a:r>
            <a:r>
              <a:rPr lang="ko-KR" altLang="en-US" sz="1400" b="1" dirty="0">
                <a:solidFill>
                  <a:srgbClr val="F79646">
                    <a:lumMod val="50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같은 조합</a:t>
            </a:r>
            <a:r>
              <a:rPr lang="en-US" altLang="ko-KR" sz="1400" b="1" dirty="0">
                <a:solidFill>
                  <a:srgbClr val="F79646">
                    <a:lumMod val="50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pPr latinLnBrk="0">
              <a:lnSpc>
                <a:spcPct val="150000"/>
              </a:lnSpc>
            </a:pPr>
            <a:endParaRPr lang="en-US" altLang="ko-KR" b="1" dirty="0">
              <a:solidFill>
                <a:srgbClr val="33333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b="1" dirty="0">
                <a:solidFill>
                  <a:srgbClr val="33333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3) </a:t>
            </a:r>
            <a:r>
              <a:rPr lang="ko-KR" altLang="en-US" b="1" dirty="0">
                <a:solidFill>
                  <a:srgbClr val="33333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운영을 직접 하는가</a:t>
            </a:r>
            <a:r>
              <a:rPr lang="en-US" altLang="ko-KR" b="1" dirty="0">
                <a:solidFill>
                  <a:srgbClr val="33333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r>
              <a:rPr lang="ko-KR" altLang="en-US" b="1" dirty="0">
                <a:solidFill>
                  <a:srgbClr val="33333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또는 대행사와 할 것인가</a:t>
            </a:r>
            <a:r>
              <a:rPr lang="en-US" altLang="ko-KR" b="1" dirty="0">
                <a:solidFill>
                  <a:srgbClr val="33333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r>
              <a:rPr lang="ko-KR" altLang="en-US" b="1" dirty="0">
                <a:solidFill>
                  <a:srgbClr val="33333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b="1" dirty="0">
              <a:solidFill>
                <a:srgbClr val="33333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400" b="1" dirty="0">
                <a:solidFill>
                  <a:srgbClr val="F79646">
                    <a:lumMod val="50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400" b="1" dirty="0">
                <a:solidFill>
                  <a:srgbClr val="F79646">
                    <a:lumMod val="50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직접 한다면 운영이 가능한 채널을 선택하고 </a:t>
            </a:r>
            <a:r>
              <a:rPr lang="en-US" altLang="ko-KR" sz="1400" b="1" dirty="0">
                <a:solidFill>
                  <a:srgbClr val="F79646">
                    <a:lumMod val="50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 to Z </a:t>
            </a:r>
            <a:r>
              <a:rPr lang="ko-KR" altLang="en-US" sz="1400" b="1" dirty="0">
                <a:solidFill>
                  <a:srgbClr val="F79646">
                    <a:lumMod val="50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고민해야 함</a:t>
            </a:r>
            <a:endParaRPr lang="en-US" altLang="ko-KR" sz="1400" b="1" dirty="0">
              <a:solidFill>
                <a:srgbClr val="F79646">
                  <a:lumMod val="50000"/>
                </a:srgb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400" b="1" dirty="0">
                <a:solidFill>
                  <a:srgbClr val="F79646">
                    <a:lumMod val="50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400" b="1" dirty="0">
                <a:solidFill>
                  <a:srgbClr val="F79646">
                    <a:lumMod val="50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대행을 한다면 비용 및 운영 프로세스 그리고 결과물 등에 대한 확인을 해야 함</a:t>
            </a:r>
            <a:endParaRPr lang="en-US" altLang="ko-KR" sz="1400" b="1" dirty="0">
              <a:solidFill>
                <a:srgbClr val="F79646">
                  <a:lumMod val="50000"/>
                </a:srgb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D16DC38-FB6F-400B-A2D3-A30AF71E94BB}"/>
              </a:ext>
            </a:extLst>
          </p:cNvPr>
          <p:cNvSpPr/>
          <p:nvPr/>
        </p:nvSpPr>
        <p:spPr>
          <a:xfrm>
            <a:off x="7715842" y="2931801"/>
            <a:ext cx="4137802" cy="1154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600" b="1" dirty="0">
                <a:solidFill>
                  <a:srgbClr val="33333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이처럼 기본적 항목을 먼저</a:t>
            </a:r>
            <a:endParaRPr lang="en-US" altLang="ko-KR" sz="1600" b="1" dirty="0">
              <a:solidFill>
                <a:srgbClr val="33333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600" b="1" dirty="0">
                <a:solidFill>
                  <a:srgbClr val="33333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체크하고 분석하여 실행에 옮겨야 </a:t>
            </a:r>
            <a:endParaRPr lang="en-US" altLang="ko-KR" sz="1600" b="1" dirty="0">
              <a:solidFill>
                <a:srgbClr val="33333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600" b="1" dirty="0">
                <a:solidFill>
                  <a:srgbClr val="33333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보다 효과적인 광고의 운영과</a:t>
            </a:r>
            <a:r>
              <a:rPr lang="en-US" altLang="ko-KR" sz="1600" b="1" dirty="0">
                <a:solidFill>
                  <a:srgbClr val="33333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600" b="1" dirty="0">
                <a:solidFill>
                  <a:srgbClr val="33333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진행이 가능</a:t>
            </a:r>
            <a:endParaRPr lang="en-US" altLang="ko-KR" sz="1600" b="1" dirty="0">
              <a:solidFill>
                <a:srgbClr val="33333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오른쪽 화살표 3">
            <a:extLst>
              <a:ext uri="{FF2B5EF4-FFF2-40B4-BE49-F238E27FC236}">
                <a16:creationId xmlns:a16="http://schemas.microsoft.com/office/drawing/2014/main" id="{EBA97957-805D-435D-A0CB-8C221999EB0E}"/>
              </a:ext>
            </a:extLst>
          </p:cNvPr>
          <p:cNvSpPr/>
          <p:nvPr/>
        </p:nvSpPr>
        <p:spPr>
          <a:xfrm>
            <a:off x="7010738" y="3091032"/>
            <a:ext cx="432048" cy="1061829"/>
          </a:xfrm>
          <a:prstGeom prst="rightArrow">
            <a:avLst/>
          </a:prstGeom>
          <a:solidFill>
            <a:srgbClr val="F79646">
              <a:lumMod val="20000"/>
              <a:lumOff val="80000"/>
            </a:srgbClr>
          </a:solidFill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74382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318BD5-A206-4158-AAA6-E746B9E8E602}"/>
              </a:ext>
            </a:extLst>
          </p:cNvPr>
          <p:cNvSpPr/>
          <p:nvPr/>
        </p:nvSpPr>
        <p:spPr>
          <a:xfrm>
            <a:off x="0" y="0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C480E0-5624-42FA-B6C8-FC6B714D73CE}"/>
              </a:ext>
            </a:extLst>
          </p:cNvPr>
          <p:cNvSpPr/>
          <p:nvPr/>
        </p:nvSpPr>
        <p:spPr>
          <a:xfrm>
            <a:off x="0" y="20549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A6D923-4578-43EC-A603-E94B322F7084}"/>
              </a:ext>
            </a:extLst>
          </p:cNvPr>
          <p:cNvSpPr/>
          <p:nvPr/>
        </p:nvSpPr>
        <p:spPr>
          <a:xfrm>
            <a:off x="0" y="6542394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D94E7B-1CCA-4036-BE51-8D7F2E09C6BF}"/>
              </a:ext>
            </a:extLst>
          </p:cNvPr>
          <p:cNvSpPr/>
          <p:nvPr/>
        </p:nvSpPr>
        <p:spPr>
          <a:xfrm>
            <a:off x="0" y="654687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125D4C-A030-4B99-83D1-CB4B6B784CA8}"/>
              </a:ext>
            </a:extLst>
          </p:cNvPr>
          <p:cNvSpPr/>
          <p:nvPr/>
        </p:nvSpPr>
        <p:spPr>
          <a:xfrm rot="16200000">
            <a:off x="-3270260" y="3390668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FD32DD-1CB0-4597-8BDA-EA0C983209BE}"/>
              </a:ext>
            </a:extLst>
          </p:cNvPr>
          <p:cNvSpPr/>
          <p:nvPr/>
        </p:nvSpPr>
        <p:spPr>
          <a:xfrm rot="16200000">
            <a:off x="8736806" y="3353391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82ACD18-F401-47A2-BFF2-D6A6B9BF3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692" y="349321"/>
            <a:ext cx="771374" cy="6268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B1D10C2-A382-493E-A56B-3CBD87A0F113}"/>
              </a:ext>
            </a:extLst>
          </p:cNvPr>
          <p:cNvSpPr txBox="1"/>
          <p:nvPr/>
        </p:nvSpPr>
        <p:spPr>
          <a:xfrm>
            <a:off x="297949" y="434409"/>
            <a:ext cx="10544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제언</a:t>
            </a:r>
            <a:r>
              <a:rPr lang="en-US" altLang="ko-KR" sz="2400" b="1" dirty="0"/>
              <a:t>: </a:t>
            </a:r>
            <a:r>
              <a:rPr lang="ko-KR" altLang="en-US" sz="2400" b="1" dirty="0"/>
              <a:t>고객 및 병원운영 관리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8978C9-2D27-43AC-BAA9-F5FD7370AE12}"/>
              </a:ext>
            </a:extLst>
          </p:cNvPr>
          <p:cNvSpPr txBox="1"/>
          <p:nvPr/>
        </p:nvSpPr>
        <p:spPr>
          <a:xfrm>
            <a:off x="297949" y="1173213"/>
            <a:ext cx="11567480" cy="5584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과잉진료 방지</a:t>
            </a:r>
            <a:r>
              <a:rPr lang="en-US" altLang="ko-KR" sz="1600" dirty="0"/>
              <a:t>: 1) </a:t>
            </a:r>
            <a:r>
              <a:rPr lang="ko-KR" altLang="en-US" sz="1600" dirty="0"/>
              <a:t>환자의 </a:t>
            </a:r>
            <a:r>
              <a:rPr lang="ko-KR" altLang="en-US" sz="1600" b="1" dirty="0" err="1">
                <a:solidFill>
                  <a:srgbClr val="FF0000"/>
                </a:solidFill>
              </a:rPr>
              <a:t>희망치료</a:t>
            </a:r>
            <a:r>
              <a:rPr lang="ko-KR" altLang="en-US" sz="1600" dirty="0" err="1"/>
              <a:t>가</a:t>
            </a:r>
            <a:r>
              <a:rPr lang="ko-KR" altLang="en-US" sz="1600" dirty="0"/>
              <a:t> 무엇인지 확실하게 파악해야 함 </a:t>
            </a:r>
            <a:endParaRPr lang="en-US" altLang="ko-KR" sz="1600" dirty="0"/>
          </a:p>
          <a:p>
            <a:pPr algn="just">
              <a:lnSpc>
                <a:spcPct val="150000"/>
              </a:lnSpc>
            </a:pPr>
            <a:r>
              <a:rPr lang="en-US" altLang="ko-KR" sz="1600" dirty="0"/>
              <a:t>                       </a:t>
            </a:r>
            <a:r>
              <a:rPr lang="ko-KR" altLang="en-US" sz="1600" dirty="0"/>
              <a:t> </a:t>
            </a:r>
            <a:r>
              <a:rPr lang="en-US" altLang="ko-KR" sz="1600" dirty="0"/>
              <a:t>2) </a:t>
            </a:r>
            <a:r>
              <a:rPr lang="ko-KR" altLang="en-US" sz="1600" dirty="0"/>
              <a:t>치료 및 검진이 필요한 경우 </a:t>
            </a:r>
            <a:r>
              <a:rPr lang="en-US" altLang="ko-KR" sz="1600" b="1" dirty="0">
                <a:solidFill>
                  <a:srgbClr val="FF0000"/>
                </a:solidFill>
              </a:rPr>
              <a:t>‘</a:t>
            </a:r>
            <a:r>
              <a:rPr lang="ko-KR" altLang="en-US" sz="1600" b="1" dirty="0">
                <a:solidFill>
                  <a:srgbClr val="FF0000"/>
                </a:solidFill>
              </a:rPr>
              <a:t>환자가 납득할 정도의 설명</a:t>
            </a:r>
            <a:r>
              <a:rPr lang="en-US" altLang="ko-KR" sz="1600" b="1" dirty="0">
                <a:solidFill>
                  <a:srgbClr val="FF0000"/>
                </a:solidFill>
              </a:rPr>
              <a:t>’</a:t>
            </a:r>
            <a:r>
              <a:rPr lang="ko-KR" altLang="en-US" sz="1600" dirty="0"/>
              <a:t>이 필요함</a:t>
            </a:r>
            <a:endParaRPr lang="en-US" altLang="ko-KR" sz="1600" dirty="0"/>
          </a:p>
          <a:p>
            <a:pPr algn="just">
              <a:lnSpc>
                <a:spcPct val="150000"/>
              </a:lnSpc>
            </a:pPr>
            <a:r>
              <a:rPr lang="ko-KR" altLang="en-US" sz="1600" dirty="0"/>
              <a:t>                           설명 시 </a:t>
            </a:r>
            <a:r>
              <a:rPr lang="ko-KR" altLang="en-US" sz="1600" b="1" dirty="0">
                <a:solidFill>
                  <a:srgbClr val="FF0000"/>
                </a:solidFill>
              </a:rPr>
              <a:t>엑스레이 등 시각화 된 자료</a:t>
            </a:r>
            <a:r>
              <a:rPr lang="ko-KR" altLang="en-US" sz="1600" dirty="0"/>
              <a:t>를 통해 환자의 이해도를 높여야 함</a:t>
            </a:r>
            <a:endParaRPr lang="en-US" altLang="ko-KR" sz="16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상세한 설명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1)</a:t>
            </a:r>
            <a:r>
              <a:rPr lang="ko-KR" altLang="en-US" sz="1600" dirty="0"/>
              <a:t> </a:t>
            </a:r>
            <a:r>
              <a:rPr lang="ko-KR" altLang="en-US" sz="1600" b="1" dirty="0">
                <a:solidFill>
                  <a:srgbClr val="FF0000"/>
                </a:solidFill>
              </a:rPr>
              <a:t>전문의의</a:t>
            </a:r>
            <a:r>
              <a:rPr lang="ko-KR" altLang="en-US" sz="1600" dirty="0"/>
              <a:t> 설명</a:t>
            </a:r>
            <a:endParaRPr lang="en-US" altLang="ko-KR" sz="1600" dirty="0"/>
          </a:p>
          <a:p>
            <a:pPr algn="just">
              <a:lnSpc>
                <a:spcPct val="150000"/>
              </a:lnSpc>
            </a:pPr>
            <a:r>
              <a:rPr lang="ko-KR" altLang="en-US" sz="1600" dirty="0"/>
              <a:t>                     </a:t>
            </a:r>
            <a:r>
              <a:rPr lang="en-US" altLang="ko-KR" sz="1600" dirty="0"/>
              <a:t>2)</a:t>
            </a:r>
            <a:r>
              <a:rPr lang="ko-KR" altLang="en-US" sz="1600" dirty="0"/>
              <a:t> 환자가 이해할 수 있는 수준의 </a:t>
            </a:r>
            <a:r>
              <a:rPr lang="ko-KR" altLang="en-US" sz="1600" b="1" dirty="0">
                <a:solidFill>
                  <a:srgbClr val="FF0000"/>
                </a:solidFill>
              </a:rPr>
              <a:t>상세한 진료 및 치료</a:t>
            </a:r>
            <a:r>
              <a:rPr lang="ko-KR" altLang="en-US" sz="1600" dirty="0"/>
              <a:t> 설명</a:t>
            </a:r>
            <a:endParaRPr lang="en-US" altLang="ko-KR" sz="16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가격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비용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1)</a:t>
            </a:r>
            <a:r>
              <a:rPr lang="ko-KR" altLang="en-US" sz="1600" dirty="0"/>
              <a:t> 환자가 납득할 수 있을 만큼의 </a:t>
            </a:r>
            <a:r>
              <a:rPr lang="ko-KR" altLang="en-US" sz="1600" b="1" dirty="0">
                <a:solidFill>
                  <a:srgbClr val="FF0000"/>
                </a:solidFill>
              </a:rPr>
              <a:t>상세한 치료비용</a:t>
            </a:r>
            <a:r>
              <a:rPr lang="ko-KR" altLang="en-US" sz="1600" dirty="0"/>
              <a:t> 설명</a:t>
            </a:r>
            <a:endParaRPr lang="en-US" altLang="ko-KR" sz="1600" dirty="0"/>
          </a:p>
          <a:p>
            <a:pPr algn="just">
              <a:lnSpc>
                <a:spcPct val="150000"/>
              </a:lnSpc>
            </a:pPr>
            <a:r>
              <a:rPr lang="ko-KR" altLang="en-US" sz="1600" dirty="0"/>
              <a:t>                  </a:t>
            </a:r>
            <a:r>
              <a:rPr lang="en-US" altLang="ko-KR" sz="1600" dirty="0"/>
              <a:t>2)</a:t>
            </a:r>
            <a:r>
              <a:rPr lang="ko-KR" altLang="en-US" sz="1600" dirty="0"/>
              <a:t> 추천 및 마케팅</a:t>
            </a:r>
            <a:r>
              <a:rPr lang="en-US" altLang="ko-KR" sz="1600" dirty="0"/>
              <a:t>(</a:t>
            </a:r>
            <a:r>
              <a:rPr lang="ko-KR" altLang="en-US" sz="1600" dirty="0"/>
              <a:t>리뷰</a:t>
            </a:r>
            <a:r>
              <a:rPr lang="en-US" altLang="ko-KR" sz="1600" dirty="0"/>
              <a:t>,</a:t>
            </a:r>
            <a:r>
              <a:rPr lang="ko-KR" altLang="en-US" sz="1600" dirty="0"/>
              <a:t> 후기</a:t>
            </a:r>
            <a:r>
              <a:rPr lang="en-US" altLang="ko-KR" sz="1600" dirty="0"/>
              <a:t>,</a:t>
            </a:r>
            <a:r>
              <a:rPr lang="ko-KR" altLang="en-US" sz="1600" dirty="0"/>
              <a:t> 블로그</a:t>
            </a:r>
            <a:r>
              <a:rPr lang="en-US" altLang="ko-KR" sz="1600" dirty="0"/>
              <a:t>)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통해 방문 시 </a:t>
            </a:r>
            <a:r>
              <a:rPr lang="ko-KR" altLang="en-US" sz="1600" b="1" dirty="0">
                <a:solidFill>
                  <a:srgbClr val="FF0000"/>
                </a:solidFill>
              </a:rPr>
              <a:t>할인제도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물리적 환경</a:t>
            </a:r>
            <a:r>
              <a:rPr lang="ko-KR" altLang="en-US" sz="1600" dirty="0"/>
              <a:t> </a:t>
            </a:r>
            <a:r>
              <a:rPr lang="en-US" altLang="ko-KR" sz="1600" dirty="0"/>
              <a:t>: 1) </a:t>
            </a:r>
            <a:r>
              <a:rPr lang="ko-KR" altLang="en-US" sz="1600" dirty="0"/>
              <a:t>깨끗하고 정밀한</a:t>
            </a:r>
            <a:r>
              <a:rPr lang="en-US" altLang="ko-KR" sz="1600" dirty="0"/>
              <a:t>. </a:t>
            </a:r>
            <a:r>
              <a:rPr lang="ko-KR" altLang="en-US" sz="1600" b="1" dirty="0">
                <a:solidFill>
                  <a:srgbClr val="FF0000"/>
                </a:solidFill>
              </a:rPr>
              <a:t>치과이미지에 맞는 인테리어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dirty="0"/>
              <a:t>                  </a:t>
            </a:r>
            <a:r>
              <a:rPr lang="ko-KR" altLang="en-US" sz="1600" dirty="0"/>
              <a:t>    </a:t>
            </a:r>
            <a:r>
              <a:rPr lang="en-US" altLang="ko-KR" sz="1600" dirty="0"/>
              <a:t>2) </a:t>
            </a:r>
            <a:r>
              <a:rPr lang="ko-KR" altLang="en-US" sz="1600" b="1" dirty="0">
                <a:solidFill>
                  <a:srgbClr val="FF0000"/>
                </a:solidFill>
              </a:rPr>
              <a:t>주차시설</a:t>
            </a:r>
            <a:r>
              <a:rPr lang="en-US" altLang="ko-KR" sz="1600" dirty="0"/>
              <a:t>, </a:t>
            </a:r>
            <a:r>
              <a:rPr lang="ko-KR" altLang="en-US" sz="1600" b="1" dirty="0">
                <a:solidFill>
                  <a:srgbClr val="FF0000"/>
                </a:solidFill>
              </a:rPr>
              <a:t>건물시설</a:t>
            </a:r>
            <a:r>
              <a:rPr lang="ko-KR" altLang="en-US" sz="1600" dirty="0"/>
              <a:t> 등 관리</a:t>
            </a:r>
            <a:r>
              <a:rPr lang="en-US" altLang="ko-KR" sz="1600" dirty="0"/>
              <a:t>. </a:t>
            </a:r>
          </a:p>
          <a:p>
            <a:pPr algn="just">
              <a:lnSpc>
                <a:spcPct val="150000"/>
              </a:lnSpc>
            </a:pPr>
            <a:r>
              <a:rPr lang="en-US" altLang="ko-KR" sz="1600" dirty="0"/>
              <a:t>                  </a:t>
            </a:r>
            <a:r>
              <a:rPr lang="ko-KR" altLang="en-US" sz="1600" dirty="0"/>
              <a:t>    </a:t>
            </a:r>
            <a:r>
              <a:rPr lang="en-US" altLang="ko-KR" sz="1600" dirty="0"/>
              <a:t>3) (</a:t>
            </a:r>
            <a:r>
              <a:rPr lang="ko-KR" altLang="en-US" sz="1600" dirty="0"/>
              <a:t>바이럴 마케팅으로 고객</a:t>
            </a:r>
            <a:r>
              <a:rPr lang="en-US" altLang="ko-KR" sz="1600" dirty="0"/>
              <a:t>/</a:t>
            </a:r>
            <a:r>
              <a:rPr lang="ko-KR" altLang="en-US" sz="1600" dirty="0"/>
              <a:t>환자 유치 시</a:t>
            </a:r>
            <a:r>
              <a:rPr lang="en-US" altLang="ko-KR" sz="1600" dirty="0"/>
              <a:t>). </a:t>
            </a:r>
            <a:r>
              <a:rPr lang="ko-KR" altLang="en-US" sz="1600" b="1" dirty="0">
                <a:solidFill>
                  <a:srgbClr val="FF0000"/>
                </a:solidFill>
              </a:rPr>
              <a:t>찾아오기 쉬운 약도 및 간판 등 구축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dirty="0"/>
              <a:t>                  </a:t>
            </a:r>
            <a:r>
              <a:rPr lang="ko-KR" altLang="en-US" sz="1600" dirty="0"/>
              <a:t>    </a:t>
            </a:r>
            <a:r>
              <a:rPr lang="en-US" altLang="ko-KR" sz="1600" dirty="0"/>
              <a:t>4) </a:t>
            </a:r>
            <a:r>
              <a:rPr lang="ko-KR" altLang="en-US" sz="1600" dirty="0"/>
              <a:t>병원 </a:t>
            </a:r>
            <a:r>
              <a:rPr lang="ko-KR" altLang="en-US" sz="1600" b="1" dirty="0">
                <a:solidFill>
                  <a:srgbClr val="FF0000"/>
                </a:solidFill>
              </a:rPr>
              <a:t>주변</a:t>
            </a:r>
            <a:r>
              <a:rPr lang="ko-KR" altLang="en-US" sz="1600" dirty="0"/>
              <a:t> 관리</a:t>
            </a:r>
            <a:endParaRPr lang="en-US" altLang="ko-KR" sz="16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err="1"/>
              <a:t>의원평가</a:t>
            </a:r>
            <a:r>
              <a:rPr lang="ko-KR" altLang="en-US" sz="1600" dirty="0"/>
              <a:t> </a:t>
            </a:r>
            <a:r>
              <a:rPr lang="en-US" altLang="ko-KR" sz="1600" dirty="0"/>
              <a:t>: 1) </a:t>
            </a:r>
            <a:r>
              <a:rPr lang="ko-KR" altLang="en-US" sz="1600" dirty="0"/>
              <a:t>지속적인 </a:t>
            </a:r>
            <a:r>
              <a:rPr lang="ko-KR" altLang="en-US" sz="1600" b="1" dirty="0">
                <a:solidFill>
                  <a:srgbClr val="FF0000"/>
                </a:solidFill>
              </a:rPr>
              <a:t>리뷰 모니터링을</a:t>
            </a:r>
            <a:r>
              <a:rPr lang="ko-KR" altLang="en-US" sz="1600" b="1" dirty="0"/>
              <a:t> </a:t>
            </a:r>
            <a:r>
              <a:rPr lang="ko-KR" altLang="en-US" sz="1600" dirty="0"/>
              <a:t>통해 개선 필요시 바로 적용</a:t>
            </a:r>
            <a:endParaRPr lang="en-US" altLang="ko-KR" sz="1600" dirty="0"/>
          </a:p>
          <a:p>
            <a:pPr algn="just">
              <a:lnSpc>
                <a:spcPct val="150000"/>
              </a:lnSpc>
            </a:pPr>
            <a:r>
              <a:rPr lang="en-US" altLang="ko-KR" sz="1600" dirty="0"/>
              <a:t>                     - </a:t>
            </a:r>
            <a:r>
              <a:rPr lang="ko-KR" altLang="en-US" sz="1600" dirty="0"/>
              <a:t>왜 병원에 방문하는지</a:t>
            </a:r>
            <a:r>
              <a:rPr lang="en-US" altLang="ko-KR" sz="1600" dirty="0"/>
              <a:t> /  </a:t>
            </a:r>
            <a:r>
              <a:rPr lang="ko-KR" altLang="en-US" sz="1600" dirty="0"/>
              <a:t>방문하지 않는지</a:t>
            </a:r>
            <a:endParaRPr lang="en-US" altLang="ko-KR" sz="1600" dirty="0"/>
          </a:p>
          <a:p>
            <a:pPr algn="just">
              <a:lnSpc>
                <a:spcPct val="150000"/>
              </a:lnSpc>
            </a:pPr>
            <a:r>
              <a:rPr lang="en-US" altLang="ko-KR" sz="1600" dirty="0"/>
              <a:t>                     - </a:t>
            </a:r>
            <a:r>
              <a:rPr lang="ko-KR" altLang="en-US" sz="1600" dirty="0"/>
              <a:t>어떤 점에 대해 만족 </a:t>
            </a:r>
            <a:r>
              <a:rPr lang="en-US" altLang="ko-KR" sz="1600" dirty="0"/>
              <a:t>/ </a:t>
            </a:r>
            <a:r>
              <a:rPr lang="ko-KR" altLang="en-US" sz="1600" dirty="0"/>
              <a:t>불만족 하는지</a:t>
            </a:r>
            <a:endParaRPr lang="en-US" altLang="ko-KR" sz="16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066895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318BD5-A206-4158-AAA6-E746B9E8E602}"/>
              </a:ext>
            </a:extLst>
          </p:cNvPr>
          <p:cNvSpPr/>
          <p:nvPr/>
        </p:nvSpPr>
        <p:spPr>
          <a:xfrm>
            <a:off x="0" y="0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C480E0-5624-42FA-B6C8-FC6B714D73CE}"/>
              </a:ext>
            </a:extLst>
          </p:cNvPr>
          <p:cNvSpPr/>
          <p:nvPr/>
        </p:nvSpPr>
        <p:spPr>
          <a:xfrm>
            <a:off x="0" y="20549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A6D923-4578-43EC-A603-E94B322F7084}"/>
              </a:ext>
            </a:extLst>
          </p:cNvPr>
          <p:cNvSpPr/>
          <p:nvPr/>
        </p:nvSpPr>
        <p:spPr>
          <a:xfrm>
            <a:off x="0" y="6542394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D94E7B-1CCA-4036-BE51-8D7F2E09C6BF}"/>
              </a:ext>
            </a:extLst>
          </p:cNvPr>
          <p:cNvSpPr/>
          <p:nvPr/>
        </p:nvSpPr>
        <p:spPr>
          <a:xfrm>
            <a:off x="0" y="654687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125D4C-A030-4B99-83D1-CB4B6B784CA8}"/>
              </a:ext>
            </a:extLst>
          </p:cNvPr>
          <p:cNvSpPr/>
          <p:nvPr/>
        </p:nvSpPr>
        <p:spPr>
          <a:xfrm rot="16200000">
            <a:off x="-3270260" y="3390668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FD32DD-1CB0-4597-8BDA-EA0C983209BE}"/>
              </a:ext>
            </a:extLst>
          </p:cNvPr>
          <p:cNvSpPr/>
          <p:nvPr/>
        </p:nvSpPr>
        <p:spPr>
          <a:xfrm rot="16200000">
            <a:off x="8736806" y="3353391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82ACD18-F401-47A2-BFF2-D6A6B9BF3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692" y="349321"/>
            <a:ext cx="771374" cy="62685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C00046E-CB07-4D6E-8177-895381EE813B}"/>
              </a:ext>
            </a:extLst>
          </p:cNvPr>
          <p:cNvSpPr txBox="1"/>
          <p:nvPr/>
        </p:nvSpPr>
        <p:spPr>
          <a:xfrm>
            <a:off x="297950" y="434409"/>
            <a:ext cx="10937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1-2. </a:t>
            </a:r>
            <a:r>
              <a:rPr lang="ko-KR" altLang="en-US" sz="2400" b="1" dirty="0"/>
              <a:t>경쟁이 심화되는 치과의원 시장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30DFE4-1BF2-49DA-BFBE-DCEB42CB0173}"/>
              </a:ext>
            </a:extLst>
          </p:cNvPr>
          <p:cNvSpPr/>
          <p:nvPr/>
        </p:nvSpPr>
        <p:spPr>
          <a:xfrm>
            <a:off x="658742" y="1056672"/>
            <a:ext cx="103979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79646">
                    <a:lumMod val="75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2021</a:t>
            </a:r>
            <a:r>
              <a:rPr lang="ko-KR" altLang="en-US" sz="1600" dirty="0">
                <a:solidFill>
                  <a:srgbClr val="F79646">
                    <a:lumMod val="75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</a:t>
            </a:r>
            <a:r>
              <a:rPr lang="en-US" altLang="ko-KR" sz="1600" dirty="0">
                <a:solidFill>
                  <a:srgbClr val="F79646">
                    <a:lumMod val="75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1600" dirty="0">
                <a:solidFill>
                  <a:srgbClr val="F79646">
                    <a:lumMod val="75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분기 개원 </a:t>
            </a:r>
            <a:r>
              <a:rPr lang="en-US" altLang="ko-KR" sz="1600" dirty="0">
                <a:solidFill>
                  <a:srgbClr val="F79646">
                    <a:lumMod val="75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1600" dirty="0">
                <a:solidFill>
                  <a:srgbClr val="F79646">
                    <a:lumMod val="75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생존율 </a:t>
            </a:r>
            <a:r>
              <a:rPr lang="en-US" altLang="ko-KR" sz="1600" dirty="0">
                <a:solidFill>
                  <a:srgbClr val="F79646">
                    <a:lumMod val="75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89%</a:t>
            </a:r>
            <a:r>
              <a:rPr lang="ko-KR" altLang="en-US" sz="1600" dirty="0">
                <a:solidFill>
                  <a:srgbClr val="F79646">
                    <a:lumMod val="75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나타나</a:t>
            </a:r>
            <a:r>
              <a:rPr lang="en-US" altLang="ko-KR" sz="1600" dirty="0">
                <a:solidFill>
                  <a:srgbClr val="F79646">
                    <a:lumMod val="75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1600" dirty="0">
                <a:solidFill>
                  <a:srgbClr val="F79646">
                    <a:lumMod val="75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600" dirty="0">
                <a:solidFill>
                  <a:srgbClr val="F79646">
                    <a:lumMod val="75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...</a:t>
            </a:r>
            <a:r>
              <a:rPr lang="ko-KR" altLang="en-US" sz="1600" dirty="0">
                <a:solidFill>
                  <a:srgbClr val="F79646">
                    <a:lumMod val="75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600" dirty="0">
                <a:solidFill>
                  <a:srgbClr val="F79646">
                    <a:lumMod val="75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1600" dirty="0">
                <a:solidFill>
                  <a:srgbClr val="F79646">
                    <a:lumMod val="75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600" dirty="0">
                <a:solidFill>
                  <a:srgbClr val="F79646">
                    <a:lumMod val="75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r>
              <a:rPr lang="ko-KR" altLang="en-US" sz="1600" dirty="0" err="1">
                <a:solidFill>
                  <a:srgbClr val="F79646">
                    <a:lumMod val="75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년차</a:t>
            </a:r>
            <a:r>
              <a:rPr lang="ko-KR" altLang="en-US" sz="1600" dirty="0">
                <a:solidFill>
                  <a:srgbClr val="F79646">
                    <a:lumMod val="75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생존은 겨우 </a:t>
            </a:r>
            <a:r>
              <a:rPr lang="en-US" altLang="ko-KR" sz="1600" dirty="0">
                <a:solidFill>
                  <a:srgbClr val="F79646">
                    <a:lumMod val="75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66%</a:t>
            </a:r>
            <a:r>
              <a:rPr lang="ko-KR" altLang="en-US" sz="1600" dirty="0">
                <a:solidFill>
                  <a:srgbClr val="F79646">
                    <a:lumMod val="75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600" dirty="0">
                <a:solidFill>
                  <a:srgbClr val="F79646">
                    <a:lumMod val="75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</a:t>
            </a:r>
            <a:r>
              <a:rPr lang="ko-KR" altLang="en-US" sz="1600" dirty="0">
                <a:solidFill>
                  <a:srgbClr val="F79646">
                    <a:lumMod val="75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곳 중 </a:t>
            </a:r>
            <a:r>
              <a:rPr lang="en-US" altLang="ko-KR" sz="1600" dirty="0">
                <a:solidFill>
                  <a:srgbClr val="F79646">
                    <a:lumMod val="75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1600" dirty="0">
                <a:solidFill>
                  <a:srgbClr val="F79646">
                    <a:lumMod val="75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곳 문닫는다</a:t>
            </a: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53E3DB85-E222-9D48-8F49-198AC52631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6" b="1"/>
          <a:stretch/>
        </p:blipFill>
        <p:spPr>
          <a:xfrm>
            <a:off x="658742" y="1550117"/>
            <a:ext cx="6589223" cy="4445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381A26-9C5E-9E48-97B6-EF30CA929752}"/>
              </a:ext>
            </a:extLst>
          </p:cNvPr>
          <p:cNvSpPr txBox="1"/>
          <p:nvPr/>
        </p:nvSpPr>
        <p:spPr>
          <a:xfrm>
            <a:off x="658742" y="6043242"/>
            <a:ext cx="20201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dirty="0"/>
              <a:t>출처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건강보험심사평가원</a:t>
            </a:r>
            <a:endParaRPr kumimoji="1" lang="ko-Kore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0F7ACB-05F4-DC44-B5D2-293B3B17261B}"/>
              </a:ext>
            </a:extLst>
          </p:cNvPr>
          <p:cNvSpPr txBox="1"/>
          <p:nvPr/>
        </p:nvSpPr>
        <p:spPr>
          <a:xfrm>
            <a:off x="7247966" y="1801906"/>
            <a:ext cx="4639234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(…)</a:t>
            </a:r>
            <a:r>
              <a:rPr lang="ko-KR" altLang="en-US" sz="1400" dirty="0"/>
              <a:t> 매년 개원 수 대비 절반 이상이 폐업을 한 수치다</a:t>
            </a:r>
            <a:r>
              <a:rPr lang="en-US" altLang="ko-KR" sz="1400" dirty="0"/>
              <a:t>. </a:t>
            </a:r>
            <a:r>
              <a:rPr lang="ko-KR" altLang="en-US" sz="1400" dirty="0"/>
              <a:t>치과 </a:t>
            </a:r>
            <a:r>
              <a:rPr lang="ko-KR" altLang="en-US" sz="1400" dirty="0" err="1"/>
              <a:t>개원가가</a:t>
            </a:r>
            <a:r>
              <a:rPr lang="ko-KR" altLang="en-US" sz="1400" dirty="0"/>
              <a:t> 어려워진 데에는 </a:t>
            </a:r>
            <a:r>
              <a:rPr lang="ko-KR" altLang="en-US" sz="1400" b="1" dirty="0">
                <a:solidFill>
                  <a:srgbClr val="FF0000"/>
                </a:solidFill>
              </a:rPr>
              <a:t>경기 불황과 </a:t>
            </a:r>
            <a:r>
              <a:rPr lang="ko-KR" altLang="en-US" sz="1400" b="1" dirty="0" err="1">
                <a:solidFill>
                  <a:srgbClr val="FF0000"/>
                </a:solidFill>
              </a:rPr>
              <a:t>과잉경쟁</a:t>
            </a:r>
            <a:r>
              <a:rPr lang="ko-KR" altLang="en-US" sz="1400" dirty="0" err="1"/>
              <a:t>이</a:t>
            </a:r>
            <a:r>
              <a:rPr lang="ko-KR" altLang="en-US" sz="1400" dirty="0"/>
              <a:t> 적지 않은 영향을 미쳤다는 분석이다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한 </a:t>
            </a:r>
            <a:r>
              <a:rPr lang="ko-KR" altLang="en-US" sz="1400" dirty="0" err="1"/>
              <a:t>치과경영</a:t>
            </a:r>
            <a:r>
              <a:rPr lang="ko-KR" altLang="en-US" sz="1400" dirty="0"/>
              <a:t> 강사는 “환자들이 </a:t>
            </a:r>
            <a:r>
              <a:rPr lang="ko-KR" altLang="en-US" sz="1400" b="1" dirty="0">
                <a:solidFill>
                  <a:srgbClr val="FF0000"/>
                </a:solidFill>
              </a:rPr>
              <a:t>호텔 수준의 </a:t>
            </a:r>
            <a:r>
              <a:rPr lang="ko-KR" altLang="en-US" sz="1400" dirty="0"/>
              <a:t>인테리어를 갖춘 병원들을 선호하다 보니 많은 대출을 떠안고 개원했지만</a:t>
            </a:r>
            <a:r>
              <a:rPr lang="en-US" altLang="ko-KR" sz="1400" dirty="0"/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경기가 어려워 환자가 급감</a:t>
            </a:r>
            <a:r>
              <a:rPr lang="ko-KR" altLang="en-US" sz="1400" dirty="0"/>
              <a:t>하면서 매출이 줄어들어 경영난을 겪고 있는 </a:t>
            </a:r>
            <a:r>
              <a:rPr lang="ko-KR" altLang="en-US" sz="1400" dirty="0" err="1"/>
              <a:t>것”이라면서</a:t>
            </a:r>
            <a:r>
              <a:rPr lang="ko-KR" altLang="en-US" sz="1400" dirty="0"/>
              <a:t> “상대적으로 </a:t>
            </a:r>
            <a:r>
              <a:rPr lang="ko-KR" altLang="en-US" sz="1400" b="1" dirty="0">
                <a:solidFill>
                  <a:srgbClr val="FF0000"/>
                </a:solidFill>
              </a:rPr>
              <a:t>비급여 진료가 많은 치과의 특성상 경영난은 더욱 심했을 </a:t>
            </a:r>
            <a:r>
              <a:rPr lang="ko-KR" altLang="en-US" sz="1400" b="1" dirty="0" err="1">
                <a:solidFill>
                  <a:srgbClr val="FF0000"/>
                </a:solidFill>
              </a:rPr>
              <a:t>것</a:t>
            </a:r>
            <a:r>
              <a:rPr lang="ko-KR" altLang="en-US" sz="1400" dirty="0" err="1"/>
              <a:t>”이라고</a:t>
            </a:r>
            <a:r>
              <a:rPr lang="ko-KR" altLang="en-US" sz="1400" dirty="0"/>
              <a:t> 말했다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한 치과의사는 “</a:t>
            </a:r>
            <a:r>
              <a:rPr lang="ko-KR" altLang="en-US" sz="1400" b="1" dirty="0">
                <a:solidFill>
                  <a:srgbClr val="FF0000"/>
                </a:solidFill>
              </a:rPr>
              <a:t>치과의사 과잉공급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dirty="0"/>
              <a:t>그에 따른 </a:t>
            </a:r>
            <a:r>
              <a:rPr lang="ko-KR" altLang="en-US" sz="1400" b="1" dirty="0" err="1">
                <a:solidFill>
                  <a:srgbClr val="FF0000"/>
                </a:solidFill>
              </a:rPr>
              <a:t>과잉경쟁</a:t>
            </a:r>
            <a:r>
              <a:rPr lang="ko-KR" altLang="en-US" sz="1400" dirty="0" err="1"/>
              <a:t>은</a:t>
            </a:r>
            <a:r>
              <a:rPr lang="ko-KR" altLang="en-US" sz="1400" dirty="0"/>
              <a:t> 오래전부터 예견된 </a:t>
            </a:r>
            <a:r>
              <a:rPr lang="ko-KR" altLang="en-US" sz="1400" dirty="0" err="1"/>
              <a:t>문제였다”며</a:t>
            </a:r>
            <a:r>
              <a:rPr lang="ko-KR" altLang="en-US" sz="1400" dirty="0"/>
              <a:t> “한국보건사회연구원 조사에 따르면 당장 내년 치과의사 </a:t>
            </a:r>
            <a:r>
              <a:rPr lang="ko-KR" altLang="en-US" sz="1400" dirty="0" err="1"/>
              <a:t>과잉공급은</a:t>
            </a:r>
            <a:r>
              <a:rPr lang="ko-KR" altLang="en-US" sz="1400" dirty="0"/>
              <a:t> </a:t>
            </a:r>
            <a:r>
              <a:rPr lang="en-US" altLang="ko-KR" sz="1400" dirty="0"/>
              <a:t>1,500</a:t>
            </a:r>
            <a:r>
              <a:rPr lang="ko-KR" altLang="en-US" sz="1400" dirty="0"/>
              <a:t>명</a:t>
            </a:r>
            <a:r>
              <a:rPr lang="en-US" altLang="ko-KR" sz="1400" dirty="0"/>
              <a:t>, 2030</a:t>
            </a:r>
            <a:r>
              <a:rPr lang="ko-KR" altLang="en-US" sz="1400" dirty="0"/>
              <a:t>년 </a:t>
            </a:r>
            <a:r>
              <a:rPr lang="en-US" altLang="ko-KR" sz="1400" dirty="0"/>
              <a:t>3,000</a:t>
            </a:r>
            <a:r>
              <a:rPr lang="ko-KR" altLang="en-US" sz="1400" dirty="0"/>
              <a:t>명 이상이 될 것이라고 하는데</a:t>
            </a:r>
            <a:r>
              <a:rPr lang="en-US" altLang="ko-KR" sz="1400" dirty="0"/>
              <a:t>, </a:t>
            </a:r>
            <a:r>
              <a:rPr lang="ko-KR" altLang="en-US" sz="1400" dirty="0"/>
              <a:t>앞으로 </a:t>
            </a:r>
            <a:r>
              <a:rPr lang="ko-KR" altLang="en-US" sz="1400" b="1" dirty="0" err="1">
                <a:solidFill>
                  <a:srgbClr val="FF0000"/>
                </a:solidFill>
              </a:rPr>
              <a:t>치과경영은</a:t>
            </a:r>
            <a:r>
              <a:rPr lang="ko-KR" altLang="en-US" sz="1400" b="1" dirty="0">
                <a:solidFill>
                  <a:srgbClr val="FF0000"/>
                </a:solidFill>
              </a:rPr>
              <a:t> 지금보다 힘들어질 </a:t>
            </a:r>
            <a:r>
              <a:rPr lang="ko-KR" altLang="en-US" sz="1400" b="1" dirty="0" err="1">
                <a:solidFill>
                  <a:srgbClr val="FF0000"/>
                </a:solidFill>
              </a:rPr>
              <a:t>것</a:t>
            </a:r>
            <a:r>
              <a:rPr lang="ko-KR" altLang="en-US" sz="1400" dirty="0" err="1"/>
              <a:t>”이라고</a:t>
            </a:r>
            <a:r>
              <a:rPr lang="ko-KR" altLang="en-US" sz="1400" dirty="0"/>
              <a:t> 전망</a:t>
            </a:r>
            <a:br>
              <a:rPr lang="ko-KR" altLang="en-US" sz="1400" dirty="0"/>
            </a:br>
            <a:br>
              <a:rPr lang="ko-KR" altLang="en-US" sz="1400" dirty="0"/>
            </a:br>
            <a:br>
              <a:rPr lang="ko-KR" altLang="en-US" sz="1400" dirty="0"/>
            </a:br>
            <a:r>
              <a:rPr lang="ko-KR" altLang="en-US" sz="1400" dirty="0"/>
              <a:t>출처 </a:t>
            </a:r>
            <a:r>
              <a:rPr lang="en-US" altLang="ko-KR" sz="1400" dirty="0"/>
              <a:t>: </a:t>
            </a:r>
            <a:r>
              <a:rPr lang="ko-KR" altLang="en-US" sz="1400" dirty="0"/>
              <a:t>치과의사신문</a:t>
            </a:r>
            <a:r>
              <a:rPr lang="en-US" altLang="ko-KR" sz="1400" dirty="0"/>
              <a:t>(</a:t>
            </a:r>
            <a:r>
              <a:rPr lang="en" altLang="ko-Kore-KR" sz="1400" dirty="0"/>
              <a:t>http://</a:t>
            </a:r>
            <a:r>
              <a:rPr lang="en" altLang="ko-Kore-KR" sz="1400" dirty="0" err="1"/>
              <a:t>www.dentistnews.kr</a:t>
            </a:r>
            <a:r>
              <a:rPr lang="en" altLang="ko-Kore-KR" sz="1400" dirty="0"/>
              <a:t>)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41708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318BD5-A206-4158-AAA6-E746B9E8E602}"/>
              </a:ext>
            </a:extLst>
          </p:cNvPr>
          <p:cNvSpPr/>
          <p:nvPr/>
        </p:nvSpPr>
        <p:spPr>
          <a:xfrm>
            <a:off x="0" y="0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C480E0-5624-42FA-B6C8-FC6B714D73CE}"/>
              </a:ext>
            </a:extLst>
          </p:cNvPr>
          <p:cNvSpPr/>
          <p:nvPr/>
        </p:nvSpPr>
        <p:spPr>
          <a:xfrm>
            <a:off x="0" y="20549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A6D923-4578-43EC-A603-E94B322F7084}"/>
              </a:ext>
            </a:extLst>
          </p:cNvPr>
          <p:cNvSpPr/>
          <p:nvPr/>
        </p:nvSpPr>
        <p:spPr>
          <a:xfrm>
            <a:off x="0" y="6542394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D94E7B-1CCA-4036-BE51-8D7F2E09C6BF}"/>
              </a:ext>
            </a:extLst>
          </p:cNvPr>
          <p:cNvSpPr/>
          <p:nvPr/>
        </p:nvSpPr>
        <p:spPr>
          <a:xfrm>
            <a:off x="0" y="654687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49CA36-2DF3-4BE7-A6DF-594E43430C8D}"/>
              </a:ext>
            </a:extLst>
          </p:cNvPr>
          <p:cNvSpPr txBox="1"/>
          <p:nvPr/>
        </p:nvSpPr>
        <p:spPr>
          <a:xfrm>
            <a:off x="297950" y="434409"/>
            <a:ext cx="10937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1-1. </a:t>
            </a:r>
            <a:r>
              <a:rPr lang="ko-KR" altLang="en-US" sz="2000" b="1" dirty="0" err="1"/>
              <a:t>치과홍보를</a:t>
            </a:r>
            <a:r>
              <a:rPr lang="ko-KR" altLang="en-US" sz="2000" b="1" dirty="0"/>
              <a:t> 위해 운영하는 </a:t>
            </a:r>
            <a:r>
              <a:rPr lang="ko-KR" altLang="en-US" sz="2000" b="1" dirty="0" err="1"/>
              <a:t>홍보채널</a:t>
            </a:r>
            <a:r>
              <a:rPr lang="ko-KR" altLang="en-US" sz="2000" b="1" dirty="0"/>
              <a:t> </a:t>
            </a:r>
            <a:r>
              <a:rPr lang="en-US" altLang="ko-KR" sz="1400" b="1" dirty="0"/>
              <a:t>(2021</a:t>
            </a:r>
            <a:r>
              <a:rPr lang="ko-KR" altLang="en-US" sz="1400" b="1" dirty="0"/>
              <a:t> 치과홍보마케팅 현황조사</a:t>
            </a:r>
            <a:r>
              <a:rPr lang="en-US" altLang="ko-KR" sz="1400" b="1" dirty="0"/>
              <a:t>-</a:t>
            </a:r>
            <a:r>
              <a:rPr lang="ko-KR" altLang="en-US" sz="1400" b="1" dirty="0" err="1"/>
              <a:t>덴포라인</a:t>
            </a:r>
            <a:r>
              <a:rPr lang="ko-KR" altLang="en-US" sz="1400" b="1" dirty="0"/>
              <a:t> 설문조사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125D4C-A030-4B99-83D1-CB4B6B784CA8}"/>
              </a:ext>
            </a:extLst>
          </p:cNvPr>
          <p:cNvSpPr/>
          <p:nvPr/>
        </p:nvSpPr>
        <p:spPr>
          <a:xfrm rot="16200000">
            <a:off x="-3270260" y="3390668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FD32DD-1CB0-4597-8BDA-EA0C983209BE}"/>
              </a:ext>
            </a:extLst>
          </p:cNvPr>
          <p:cNvSpPr/>
          <p:nvPr/>
        </p:nvSpPr>
        <p:spPr>
          <a:xfrm rot="16200000">
            <a:off x="8736806" y="3353391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82ACD18-F401-47A2-BFF2-D6A6B9BF3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692" y="349321"/>
            <a:ext cx="771374" cy="6268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D8779-53A9-4F15-8355-B454F3B7EF16}"/>
              </a:ext>
            </a:extLst>
          </p:cNvPr>
          <p:cNvSpPr/>
          <p:nvPr/>
        </p:nvSpPr>
        <p:spPr>
          <a:xfrm>
            <a:off x="8344390" y="1584309"/>
            <a:ext cx="161435" cy="1301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5968BD4-AAD9-488A-9B68-07CE087CD285}"/>
              </a:ext>
            </a:extLst>
          </p:cNvPr>
          <p:cNvSpPr/>
          <p:nvPr/>
        </p:nvSpPr>
        <p:spPr>
          <a:xfrm>
            <a:off x="8344389" y="2253582"/>
            <a:ext cx="161435" cy="1301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799369F-96C4-C746-B277-6FDB30F918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" r="24837" b="1495"/>
          <a:stretch/>
        </p:blipFill>
        <p:spPr>
          <a:xfrm>
            <a:off x="1896535" y="1199209"/>
            <a:ext cx="6993466" cy="449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77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318BD5-A206-4158-AAA6-E746B9E8E602}"/>
              </a:ext>
            </a:extLst>
          </p:cNvPr>
          <p:cNvSpPr/>
          <p:nvPr/>
        </p:nvSpPr>
        <p:spPr>
          <a:xfrm>
            <a:off x="0" y="0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C480E0-5624-42FA-B6C8-FC6B714D73CE}"/>
              </a:ext>
            </a:extLst>
          </p:cNvPr>
          <p:cNvSpPr/>
          <p:nvPr/>
        </p:nvSpPr>
        <p:spPr>
          <a:xfrm>
            <a:off x="0" y="20549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A6D923-4578-43EC-A603-E94B322F7084}"/>
              </a:ext>
            </a:extLst>
          </p:cNvPr>
          <p:cNvSpPr/>
          <p:nvPr/>
        </p:nvSpPr>
        <p:spPr>
          <a:xfrm>
            <a:off x="0" y="6542394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D94E7B-1CCA-4036-BE51-8D7F2E09C6BF}"/>
              </a:ext>
            </a:extLst>
          </p:cNvPr>
          <p:cNvSpPr/>
          <p:nvPr/>
        </p:nvSpPr>
        <p:spPr>
          <a:xfrm>
            <a:off x="0" y="654687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49CA36-2DF3-4BE7-A6DF-594E43430C8D}"/>
              </a:ext>
            </a:extLst>
          </p:cNvPr>
          <p:cNvSpPr txBox="1"/>
          <p:nvPr/>
        </p:nvSpPr>
        <p:spPr>
          <a:xfrm>
            <a:off x="297950" y="434409"/>
            <a:ext cx="10937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1-2. </a:t>
            </a:r>
            <a:r>
              <a:rPr lang="ko-KR" altLang="en-US" sz="2000" b="1" dirty="0" err="1"/>
              <a:t>치과홍보를</a:t>
            </a:r>
            <a:r>
              <a:rPr lang="ko-KR" altLang="en-US" sz="2000" b="1" dirty="0"/>
              <a:t> 위해 강조하는 부분은</a:t>
            </a:r>
            <a:r>
              <a:rPr lang="en-US" altLang="ko-KR" sz="2000" b="1" dirty="0"/>
              <a:t>?</a:t>
            </a:r>
            <a:r>
              <a:rPr lang="ko-KR" altLang="en-US" sz="2000" b="1" dirty="0"/>
              <a:t> </a:t>
            </a:r>
            <a:r>
              <a:rPr lang="en-US" altLang="ko-KR" sz="1400" b="1" dirty="0"/>
              <a:t>(2021</a:t>
            </a:r>
            <a:r>
              <a:rPr lang="ko-KR" altLang="en-US" sz="1400" b="1" dirty="0"/>
              <a:t> 치과홍보마케팅 현황조사</a:t>
            </a:r>
            <a:r>
              <a:rPr lang="en-US" altLang="ko-KR" sz="1400" b="1" dirty="0"/>
              <a:t>-</a:t>
            </a:r>
            <a:r>
              <a:rPr lang="ko-KR" altLang="en-US" sz="1400" b="1" dirty="0" err="1"/>
              <a:t>덴포라인</a:t>
            </a:r>
            <a:r>
              <a:rPr lang="ko-KR" altLang="en-US" sz="1400" b="1" dirty="0"/>
              <a:t> 설문조사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125D4C-A030-4B99-83D1-CB4B6B784CA8}"/>
              </a:ext>
            </a:extLst>
          </p:cNvPr>
          <p:cNvSpPr/>
          <p:nvPr/>
        </p:nvSpPr>
        <p:spPr>
          <a:xfrm rot="16200000">
            <a:off x="-3270260" y="3390668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FD32DD-1CB0-4597-8BDA-EA0C983209BE}"/>
              </a:ext>
            </a:extLst>
          </p:cNvPr>
          <p:cNvSpPr/>
          <p:nvPr/>
        </p:nvSpPr>
        <p:spPr>
          <a:xfrm rot="16200000">
            <a:off x="8736806" y="3353391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82ACD18-F401-47A2-BFF2-D6A6B9BF3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692" y="349321"/>
            <a:ext cx="771374" cy="6268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D8779-53A9-4F15-8355-B454F3B7EF16}"/>
              </a:ext>
            </a:extLst>
          </p:cNvPr>
          <p:cNvSpPr/>
          <p:nvPr/>
        </p:nvSpPr>
        <p:spPr>
          <a:xfrm>
            <a:off x="8344390" y="1584309"/>
            <a:ext cx="161435" cy="1301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5968BD4-AAD9-488A-9B68-07CE087CD285}"/>
              </a:ext>
            </a:extLst>
          </p:cNvPr>
          <p:cNvSpPr/>
          <p:nvPr/>
        </p:nvSpPr>
        <p:spPr>
          <a:xfrm>
            <a:off x="8344389" y="2253582"/>
            <a:ext cx="161435" cy="1301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3F1B12-4871-A348-8C3D-509BF39A41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329" y="1360351"/>
            <a:ext cx="8539566" cy="463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689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318BD5-A206-4158-AAA6-E746B9E8E602}"/>
              </a:ext>
            </a:extLst>
          </p:cNvPr>
          <p:cNvSpPr/>
          <p:nvPr/>
        </p:nvSpPr>
        <p:spPr>
          <a:xfrm>
            <a:off x="0" y="0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C480E0-5624-42FA-B6C8-FC6B714D73CE}"/>
              </a:ext>
            </a:extLst>
          </p:cNvPr>
          <p:cNvSpPr/>
          <p:nvPr/>
        </p:nvSpPr>
        <p:spPr>
          <a:xfrm>
            <a:off x="0" y="20549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A6D923-4578-43EC-A603-E94B322F7084}"/>
              </a:ext>
            </a:extLst>
          </p:cNvPr>
          <p:cNvSpPr/>
          <p:nvPr/>
        </p:nvSpPr>
        <p:spPr>
          <a:xfrm>
            <a:off x="0" y="6542394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D94E7B-1CCA-4036-BE51-8D7F2E09C6BF}"/>
              </a:ext>
            </a:extLst>
          </p:cNvPr>
          <p:cNvSpPr/>
          <p:nvPr/>
        </p:nvSpPr>
        <p:spPr>
          <a:xfrm>
            <a:off x="0" y="654687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49CA36-2DF3-4BE7-A6DF-594E43430C8D}"/>
              </a:ext>
            </a:extLst>
          </p:cNvPr>
          <p:cNvSpPr txBox="1"/>
          <p:nvPr/>
        </p:nvSpPr>
        <p:spPr>
          <a:xfrm>
            <a:off x="297950" y="434409"/>
            <a:ext cx="109377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1-3.</a:t>
            </a:r>
            <a:r>
              <a:rPr lang="ko-KR" altLang="en-US" sz="2400" b="1" dirty="0"/>
              <a:t> </a:t>
            </a:r>
            <a:r>
              <a:rPr lang="ko-KR" altLang="en-US" sz="2000" b="1" dirty="0"/>
              <a:t>우리 치과 </a:t>
            </a:r>
            <a:r>
              <a:rPr lang="ko-KR" altLang="en-US" sz="2000" b="1" dirty="0" err="1"/>
              <a:t>내원</a:t>
            </a:r>
            <a:r>
              <a:rPr lang="ko-KR" altLang="en-US" sz="2000" b="1" dirty="0"/>
              <a:t> 환자는 어떤 경로를 통해 가장 많이 내원하는가 </a:t>
            </a:r>
            <a:br>
              <a:rPr lang="en-US" altLang="ko-KR" sz="2000" b="1" dirty="0"/>
            </a:br>
            <a:r>
              <a:rPr lang="ko-KR" altLang="en-US" sz="2000" b="1" dirty="0"/>
              <a:t>        </a:t>
            </a:r>
            <a:r>
              <a:rPr lang="en-US" altLang="ko-KR" sz="1400" b="1" dirty="0"/>
              <a:t>(2021</a:t>
            </a:r>
            <a:r>
              <a:rPr lang="ko-KR" altLang="en-US" sz="1400" b="1" dirty="0"/>
              <a:t> 치과홍보마케팅 현황조사</a:t>
            </a:r>
            <a:r>
              <a:rPr lang="en-US" altLang="ko-KR" sz="1400" b="1" dirty="0"/>
              <a:t>-</a:t>
            </a:r>
            <a:r>
              <a:rPr lang="ko-KR" altLang="en-US" sz="1400" b="1" dirty="0" err="1"/>
              <a:t>덴포라인</a:t>
            </a:r>
            <a:r>
              <a:rPr lang="ko-KR" altLang="en-US" sz="1400" b="1" dirty="0"/>
              <a:t> 설문조사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125D4C-A030-4B99-83D1-CB4B6B784CA8}"/>
              </a:ext>
            </a:extLst>
          </p:cNvPr>
          <p:cNvSpPr/>
          <p:nvPr/>
        </p:nvSpPr>
        <p:spPr>
          <a:xfrm rot="16200000">
            <a:off x="-3270260" y="3390668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FD32DD-1CB0-4597-8BDA-EA0C983209BE}"/>
              </a:ext>
            </a:extLst>
          </p:cNvPr>
          <p:cNvSpPr/>
          <p:nvPr/>
        </p:nvSpPr>
        <p:spPr>
          <a:xfrm rot="16200000">
            <a:off x="8736806" y="3353391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82ACD18-F401-47A2-BFF2-D6A6B9BF3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692" y="349321"/>
            <a:ext cx="771374" cy="6268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D8779-53A9-4F15-8355-B454F3B7EF16}"/>
              </a:ext>
            </a:extLst>
          </p:cNvPr>
          <p:cNvSpPr/>
          <p:nvPr/>
        </p:nvSpPr>
        <p:spPr>
          <a:xfrm>
            <a:off x="8344390" y="1584309"/>
            <a:ext cx="161435" cy="1301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5968BD4-AAD9-488A-9B68-07CE087CD285}"/>
              </a:ext>
            </a:extLst>
          </p:cNvPr>
          <p:cNvSpPr/>
          <p:nvPr/>
        </p:nvSpPr>
        <p:spPr>
          <a:xfrm>
            <a:off x="8344389" y="2253582"/>
            <a:ext cx="161435" cy="1301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67B366-7676-144B-B517-4D5614ECFF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689" y="1385677"/>
            <a:ext cx="8540179" cy="452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243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318BD5-A206-4158-AAA6-E746B9E8E602}"/>
              </a:ext>
            </a:extLst>
          </p:cNvPr>
          <p:cNvSpPr/>
          <p:nvPr/>
        </p:nvSpPr>
        <p:spPr>
          <a:xfrm>
            <a:off x="0" y="0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C480E0-5624-42FA-B6C8-FC6B714D73CE}"/>
              </a:ext>
            </a:extLst>
          </p:cNvPr>
          <p:cNvSpPr/>
          <p:nvPr/>
        </p:nvSpPr>
        <p:spPr>
          <a:xfrm>
            <a:off x="0" y="20549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A6D923-4578-43EC-A603-E94B322F7084}"/>
              </a:ext>
            </a:extLst>
          </p:cNvPr>
          <p:cNvSpPr/>
          <p:nvPr/>
        </p:nvSpPr>
        <p:spPr>
          <a:xfrm>
            <a:off x="0" y="6542394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D94E7B-1CCA-4036-BE51-8D7F2E09C6BF}"/>
              </a:ext>
            </a:extLst>
          </p:cNvPr>
          <p:cNvSpPr/>
          <p:nvPr/>
        </p:nvSpPr>
        <p:spPr>
          <a:xfrm>
            <a:off x="0" y="654687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49CA36-2DF3-4BE7-A6DF-594E43430C8D}"/>
              </a:ext>
            </a:extLst>
          </p:cNvPr>
          <p:cNvSpPr txBox="1"/>
          <p:nvPr/>
        </p:nvSpPr>
        <p:spPr>
          <a:xfrm>
            <a:off x="297950" y="434409"/>
            <a:ext cx="10937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1-4.</a:t>
            </a:r>
            <a:r>
              <a:rPr lang="ko-KR" altLang="en-US" sz="2000" b="1" dirty="0"/>
              <a:t> 평균 월간 </a:t>
            </a:r>
            <a:r>
              <a:rPr lang="ko-KR" altLang="en-US" sz="2000" b="1" dirty="0" err="1"/>
              <a:t>치과홍보</a:t>
            </a:r>
            <a:r>
              <a:rPr lang="ko-KR" altLang="en-US" sz="2000" b="1" dirty="0"/>
              <a:t> 예산 범위는</a:t>
            </a:r>
            <a:r>
              <a:rPr lang="en-US" altLang="ko-KR" sz="2000" b="1" dirty="0"/>
              <a:t>?</a:t>
            </a:r>
            <a:r>
              <a:rPr lang="ko-KR" altLang="en-US" sz="2000" b="1" dirty="0"/>
              <a:t> </a:t>
            </a:r>
            <a:r>
              <a:rPr lang="en-US" altLang="ko-KR" sz="1400" b="1" dirty="0"/>
              <a:t>(2021</a:t>
            </a:r>
            <a:r>
              <a:rPr lang="ko-KR" altLang="en-US" sz="1400" b="1" dirty="0"/>
              <a:t> 치과홍보마케팅 현황조사</a:t>
            </a:r>
            <a:r>
              <a:rPr lang="en-US" altLang="ko-KR" sz="1400" b="1" dirty="0"/>
              <a:t>-</a:t>
            </a:r>
            <a:r>
              <a:rPr lang="ko-KR" altLang="en-US" sz="1400" b="1" dirty="0" err="1"/>
              <a:t>덴포라인</a:t>
            </a:r>
            <a:r>
              <a:rPr lang="ko-KR" altLang="en-US" sz="1400" b="1" dirty="0"/>
              <a:t> 설문조사</a:t>
            </a:r>
            <a:r>
              <a:rPr lang="en-US" altLang="ko-KR" sz="1400" b="1" dirty="0"/>
              <a:t>)</a:t>
            </a:r>
            <a:endParaRPr lang="ko-KR" altLang="en-US" sz="1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125D4C-A030-4B99-83D1-CB4B6B784CA8}"/>
              </a:ext>
            </a:extLst>
          </p:cNvPr>
          <p:cNvSpPr/>
          <p:nvPr/>
        </p:nvSpPr>
        <p:spPr>
          <a:xfrm rot="16200000">
            <a:off x="-3270260" y="3390668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FD32DD-1CB0-4597-8BDA-EA0C983209BE}"/>
              </a:ext>
            </a:extLst>
          </p:cNvPr>
          <p:cNvSpPr/>
          <p:nvPr/>
        </p:nvSpPr>
        <p:spPr>
          <a:xfrm rot="16200000">
            <a:off x="8736806" y="3353391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82ACD18-F401-47A2-BFF2-D6A6B9BF3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692" y="349321"/>
            <a:ext cx="771374" cy="6268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D8779-53A9-4F15-8355-B454F3B7EF16}"/>
              </a:ext>
            </a:extLst>
          </p:cNvPr>
          <p:cNvSpPr/>
          <p:nvPr/>
        </p:nvSpPr>
        <p:spPr>
          <a:xfrm>
            <a:off x="8344390" y="1584309"/>
            <a:ext cx="161435" cy="1301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5968BD4-AAD9-488A-9B68-07CE087CD285}"/>
              </a:ext>
            </a:extLst>
          </p:cNvPr>
          <p:cNvSpPr/>
          <p:nvPr/>
        </p:nvSpPr>
        <p:spPr>
          <a:xfrm>
            <a:off x="8344389" y="2253582"/>
            <a:ext cx="161435" cy="1301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D1553F-6ADF-FA4C-BCC6-F4E7F2672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79" y="1084881"/>
            <a:ext cx="9183726" cy="449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90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318BD5-A206-4158-AAA6-E746B9E8E602}"/>
              </a:ext>
            </a:extLst>
          </p:cNvPr>
          <p:cNvSpPr/>
          <p:nvPr/>
        </p:nvSpPr>
        <p:spPr>
          <a:xfrm>
            <a:off x="0" y="0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C480E0-5624-42FA-B6C8-FC6B714D73CE}"/>
              </a:ext>
            </a:extLst>
          </p:cNvPr>
          <p:cNvSpPr/>
          <p:nvPr/>
        </p:nvSpPr>
        <p:spPr>
          <a:xfrm>
            <a:off x="0" y="20549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A6D923-4578-43EC-A603-E94B322F7084}"/>
              </a:ext>
            </a:extLst>
          </p:cNvPr>
          <p:cNvSpPr/>
          <p:nvPr/>
        </p:nvSpPr>
        <p:spPr>
          <a:xfrm>
            <a:off x="0" y="6542394"/>
            <a:ext cx="12192000" cy="349321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D94E7B-1CCA-4036-BE51-8D7F2E09C6BF}"/>
              </a:ext>
            </a:extLst>
          </p:cNvPr>
          <p:cNvSpPr/>
          <p:nvPr/>
        </p:nvSpPr>
        <p:spPr>
          <a:xfrm>
            <a:off x="0" y="6546876"/>
            <a:ext cx="12192000" cy="143825"/>
          </a:xfrm>
          <a:prstGeom prst="rect">
            <a:avLst/>
          </a:prstGeom>
          <a:solidFill>
            <a:srgbClr val="C0A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49CA36-2DF3-4BE7-A6DF-594E43430C8D}"/>
              </a:ext>
            </a:extLst>
          </p:cNvPr>
          <p:cNvSpPr txBox="1"/>
          <p:nvPr/>
        </p:nvSpPr>
        <p:spPr>
          <a:xfrm>
            <a:off x="297950" y="434409"/>
            <a:ext cx="10937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1-5.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치과홍보</a:t>
            </a:r>
            <a:r>
              <a:rPr lang="ko-KR" altLang="en-US" sz="2000" b="1" dirty="0"/>
              <a:t> 진행 시 최소 </a:t>
            </a:r>
            <a:r>
              <a:rPr lang="ko-KR" altLang="en-US" sz="2000" b="1" dirty="0" err="1"/>
              <a:t>진행기간은</a:t>
            </a:r>
            <a:r>
              <a:rPr lang="en-US" altLang="ko-KR" sz="2000" b="1" dirty="0"/>
              <a:t>?</a:t>
            </a:r>
            <a:r>
              <a:rPr lang="ko-KR" altLang="en-US" sz="2000" b="1" dirty="0"/>
              <a:t> </a:t>
            </a:r>
            <a:r>
              <a:rPr lang="en-US" altLang="ko-KR" sz="1400" b="1" dirty="0"/>
              <a:t>(2021</a:t>
            </a:r>
            <a:r>
              <a:rPr lang="ko-KR" altLang="en-US" sz="1400" b="1" dirty="0"/>
              <a:t> 치과홍보마케팅 현황조사</a:t>
            </a:r>
            <a:r>
              <a:rPr lang="en-US" altLang="ko-KR" sz="1400" b="1" dirty="0"/>
              <a:t>-</a:t>
            </a:r>
            <a:r>
              <a:rPr lang="ko-KR" altLang="en-US" sz="1400" b="1" dirty="0" err="1"/>
              <a:t>덴포라인</a:t>
            </a:r>
            <a:r>
              <a:rPr lang="ko-KR" altLang="en-US" sz="1400" b="1" dirty="0"/>
              <a:t> 설문조사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125D4C-A030-4B99-83D1-CB4B6B784CA8}"/>
              </a:ext>
            </a:extLst>
          </p:cNvPr>
          <p:cNvSpPr/>
          <p:nvPr/>
        </p:nvSpPr>
        <p:spPr>
          <a:xfrm rot="16200000">
            <a:off x="-3270260" y="3390668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FD32DD-1CB0-4597-8BDA-EA0C983209BE}"/>
              </a:ext>
            </a:extLst>
          </p:cNvPr>
          <p:cNvSpPr/>
          <p:nvPr/>
        </p:nvSpPr>
        <p:spPr>
          <a:xfrm rot="16200000">
            <a:off x="8736806" y="3353391"/>
            <a:ext cx="6725454" cy="184934"/>
          </a:xfrm>
          <a:prstGeom prst="rect">
            <a:avLst/>
          </a:prstGeom>
          <a:solidFill>
            <a:srgbClr val="0A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82ACD18-F401-47A2-BFF2-D6A6B9BF3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692" y="349321"/>
            <a:ext cx="771374" cy="6268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D8779-53A9-4F15-8355-B454F3B7EF16}"/>
              </a:ext>
            </a:extLst>
          </p:cNvPr>
          <p:cNvSpPr/>
          <p:nvPr/>
        </p:nvSpPr>
        <p:spPr>
          <a:xfrm>
            <a:off x="8344390" y="1584309"/>
            <a:ext cx="161435" cy="1301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5968BD4-AAD9-488A-9B68-07CE087CD285}"/>
              </a:ext>
            </a:extLst>
          </p:cNvPr>
          <p:cNvSpPr/>
          <p:nvPr/>
        </p:nvSpPr>
        <p:spPr>
          <a:xfrm>
            <a:off x="8344389" y="2253582"/>
            <a:ext cx="161435" cy="1301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3B486E-0CB9-524A-ADD2-C4059089D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818" y="1238811"/>
            <a:ext cx="7578670" cy="429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743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4285</TotalTime>
  <Words>3842</Words>
  <Application>Microsoft Macintosh PowerPoint</Application>
  <PresentationFormat>와이드스크린</PresentationFormat>
  <Paragraphs>674</Paragraphs>
  <Slides>37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2" baseType="lpstr">
      <vt:lpstr>나눔고딕 ExtraBold</vt:lpstr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현주</dc:creator>
  <cp:lastModifiedBy>김초명</cp:lastModifiedBy>
  <cp:revision>236</cp:revision>
  <dcterms:created xsi:type="dcterms:W3CDTF">2021-09-27T14:10:17Z</dcterms:created>
  <dcterms:modified xsi:type="dcterms:W3CDTF">2021-11-29T08:03:20Z</dcterms:modified>
</cp:coreProperties>
</file>